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3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B1EC-0496-414C-86D2-C9942AA7C7C1}" type="datetimeFigureOut">
              <a:rPr lang="ru-RU" smtClean="0"/>
              <a:pPr/>
              <a:t>02.03.2019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67CBF-6D5B-4C49-B6AB-01DFAA09AE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B1EC-0496-414C-86D2-C9942AA7C7C1}" type="datetimeFigureOut">
              <a:rPr lang="ru-RU" smtClean="0"/>
              <a:pPr/>
              <a:t>02.03.2019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67CBF-6D5B-4C49-B6AB-01DFAA09AE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B1EC-0496-414C-86D2-C9942AA7C7C1}" type="datetimeFigureOut">
              <a:rPr lang="ru-RU" smtClean="0"/>
              <a:pPr/>
              <a:t>02.03.2019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67CBF-6D5B-4C49-B6AB-01DFAA09AE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B1EC-0496-414C-86D2-C9942AA7C7C1}" type="datetimeFigureOut">
              <a:rPr lang="ru-RU" smtClean="0"/>
              <a:pPr/>
              <a:t>02.03.2019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67CBF-6D5B-4C49-B6AB-01DFAA09AE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B1EC-0496-414C-86D2-C9942AA7C7C1}" type="datetimeFigureOut">
              <a:rPr lang="ru-RU" smtClean="0"/>
              <a:pPr/>
              <a:t>02.03.2019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67CBF-6D5B-4C49-B6AB-01DFAA09AE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B1EC-0496-414C-86D2-C9942AA7C7C1}" type="datetimeFigureOut">
              <a:rPr lang="ru-RU" smtClean="0"/>
              <a:pPr/>
              <a:t>02.03.2019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67CBF-6D5B-4C49-B6AB-01DFAA09AE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B1EC-0496-414C-86D2-C9942AA7C7C1}" type="datetimeFigureOut">
              <a:rPr lang="ru-RU" smtClean="0"/>
              <a:pPr/>
              <a:t>02.03.2019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67CBF-6D5B-4C49-B6AB-01DFAA09AE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B1EC-0496-414C-86D2-C9942AA7C7C1}" type="datetimeFigureOut">
              <a:rPr lang="ru-RU" smtClean="0"/>
              <a:pPr/>
              <a:t>02.03.2019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67CBF-6D5B-4C49-B6AB-01DFAA09AE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B1EC-0496-414C-86D2-C9942AA7C7C1}" type="datetimeFigureOut">
              <a:rPr lang="ru-RU" smtClean="0"/>
              <a:pPr/>
              <a:t>02.03.2019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67CBF-6D5B-4C49-B6AB-01DFAA09AE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B1EC-0496-414C-86D2-C9942AA7C7C1}" type="datetimeFigureOut">
              <a:rPr lang="ru-RU" smtClean="0"/>
              <a:pPr/>
              <a:t>02.03.2019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67CBF-6D5B-4C49-B6AB-01DFAA09AE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B1EC-0496-414C-86D2-C9942AA7C7C1}" type="datetimeFigureOut">
              <a:rPr lang="ru-RU" smtClean="0"/>
              <a:pPr/>
              <a:t>02.03.2019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67CBF-6D5B-4C49-B6AB-01DFAA09AE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DB1EC-0496-414C-86D2-C9942AA7C7C1}" type="datetimeFigureOut">
              <a:rPr lang="ru-RU" smtClean="0"/>
              <a:pPr/>
              <a:t>02.03.2019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67CBF-6D5B-4C49-B6AB-01DFAA09AE3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17.png"/><Relationship Id="rId7" Type="http://schemas.openxmlformats.org/officeDocument/2006/relationships/image" Target="../media/image2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23.jpeg"/><Relationship Id="rId7" Type="http://schemas.openxmlformats.org/officeDocument/2006/relationships/image" Target="../media/image2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3.gif"/><Relationship Id="rId7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gif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image" Target="../media/image29.png"/><Relationship Id="rId7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s00.infourok.ru/images/doc/222/14032/5/img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25" y="0"/>
            <a:ext cx="9191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2" descr="http://static1.fjcdn.com/thumbnails/comments/4033017+_fab9da4b2a09e3503fa2f5a29e9c12a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13" y="0"/>
            <a:ext cx="9501188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714612" y="2714620"/>
            <a:ext cx="6072198" cy="230832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800" b="1" dirty="0">
                <a:ln/>
                <a:solidFill>
                  <a:srgbClr val="0070C0"/>
                </a:solidFill>
              </a:rPr>
              <a:t>Вода удивляющая и удивительная</a:t>
            </a:r>
          </a:p>
          <a:p>
            <a:pPr algn="ctr">
              <a:defRPr/>
            </a:pPr>
            <a:r>
              <a:rPr lang="ru-RU" sz="4800" b="1" dirty="0">
                <a:ln/>
                <a:solidFill>
                  <a:srgbClr val="0070C0"/>
                </a:solidFill>
              </a:rPr>
              <a:t>1-я часть занятия</a:t>
            </a:r>
          </a:p>
        </p:txBody>
      </p:sp>
      <p:pic>
        <p:nvPicPr>
          <p:cNvPr id="2059" name="Picture 4" descr="http://www.playcast.ru/uploads/2015/10/01/1527436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2214563"/>
            <a:ext cx="2244725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3972B6-92ED-4586-B337-9C257DA2BC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26624"/>
            <a:ext cx="1045550" cy="10823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F288CF-D96E-45B4-8D66-51C4FB7FD7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26624"/>
            <a:ext cx="936104" cy="11492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fs00.infourok.ru/images/doc/222/14032/5/img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25" y="0"/>
            <a:ext cx="9191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13" descr="http://obawskijdnz.ucoz.ru/_si/1/0298473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142875"/>
            <a:ext cx="100965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Rectangle 5"/>
          <p:cNvSpPr>
            <a:spLocks noChangeArrowheads="1"/>
          </p:cNvSpPr>
          <p:nvPr/>
        </p:nvSpPr>
        <p:spPr bwMode="auto">
          <a:xfrm>
            <a:off x="2000250" y="0"/>
            <a:ext cx="57150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ru-RU" b="1" i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- Вода – это удивительное вещество и в этом вы сейчас убедитесь. </a:t>
            </a:r>
            <a:r>
              <a:rPr lang="ru-RU" b="1" i="1">
                <a:solidFill>
                  <a:srgbClr val="C00000"/>
                </a:solidFill>
                <a:latin typeface="Verdana" pitchFamily="34" charset="0"/>
                <a:cs typeface="Times New Roman" pitchFamily="18" charset="0"/>
              </a:rPr>
              <a:t>На пути у нас заводь «Вода на Земле».</a:t>
            </a:r>
            <a:r>
              <a:rPr lang="ru-RU" b="1" i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 Приглашаем от каждого ручейка капельку для выбора вопроса. </a:t>
            </a:r>
            <a:endParaRPr lang="ru-RU" b="1" i="1">
              <a:solidFill>
                <a:srgbClr val="0070C0"/>
              </a:solidFill>
              <a:latin typeface="Verdana" pitchFamily="34" charset="0"/>
            </a:endParaRPr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357188" y="1643063"/>
            <a:ext cx="84296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1600" b="1" i="1">
                <a:solidFill>
                  <a:srgbClr val="C00000"/>
                </a:solidFill>
                <a:latin typeface="Verdana" pitchFamily="34" charset="0"/>
                <a:cs typeface="Times New Roman" pitchFamily="18" charset="0"/>
              </a:rPr>
              <a:t>1. Где содержится вода на Земле?</a:t>
            </a:r>
            <a:endParaRPr lang="ru-RU" sz="1600" b="1" i="1">
              <a:solidFill>
                <a:srgbClr val="C00000"/>
              </a:solidFill>
            </a:endParaRPr>
          </a:p>
        </p:txBody>
      </p:sp>
      <p:pic>
        <p:nvPicPr>
          <p:cNvPr id="11272" name="Picture 8" descr="https://secure.static.tumblr.com/b8d207939b220511049604609c2224c3/ox3bhis/JGznx28qr/tumblr_static_tumblr_static_2imd6ks7gvggw4c0cgcgkck80_640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2071678"/>
            <a:ext cx="4311285" cy="242889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274" name="Picture 10" descr="http://33.media.tumblr.com/0aeb3c38c6ef1929d1f6ca30abe287ad/tumblr_n890r2c5Vb1rau3mvo1_500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1" y="2071678"/>
            <a:ext cx="3143273" cy="435771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" name="Прямоугольник 12"/>
          <p:cNvSpPr>
            <a:spLocks noChangeArrowheads="1"/>
          </p:cNvSpPr>
          <p:nvPr/>
        </p:nvSpPr>
        <p:spPr bwMode="auto">
          <a:xfrm>
            <a:off x="3571875" y="5143500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990099"/>
                </a:solidFill>
              </a:rPr>
              <a:t>Вы слыхали о воде?	</a:t>
            </a:r>
          </a:p>
          <a:p>
            <a:r>
              <a:rPr lang="ru-RU" b="1">
                <a:solidFill>
                  <a:srgbClr val="990099"/>
                </a:solidFill>
              </a:rPr>
              <a:t>Говорят, она везде!</a:t>
            </a:r>
            <a:br>
              <a:rPr lang="ru-RU" b="1">
                <a:solidFill>
                  <a:srgbClr val="990099"/>
                </a:solidFill>
              </a:rPr>
            </a:br>
            <a:r>
              <a:rPr lang="ru-RU" b="1">
                <a:solidFill>
                  <a:srgbClr val="990099"/>
                </a:solidFill>
              </a:rPr>
              <a:t>В луже, в море, в океане	</a:t>
            </a:r>
          </a:p>
          <a:p>
            <a:r>
              <a:rPr lang="ru-RU" b="1">
                <a:solidFill>
                  <a:srgbClr val="990099"/>
                </a:solidFill>
              </a:rPr>
              <a:t>И в водопроводном кране.</a:t>
            </a:r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fs00.infourok.ru/images/doc/222/14032/5/img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25" y="0"/>
            <a:ext cx="9191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13" descr="http://obawskijdnz.ucoz.ru/_si/1/0298473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-142875"/>
            <a:ext cx="100965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 descr="https://lh5.googleusercontent.com/-Dfynf9uCFwc/VPMwO4hKy_I/AAAAAAACo5I/x8Rs33nr4ak/w730-h548/566202_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6640" y="1714488"/>
            <a:ext cx="3425896" cy="257176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2293" name="Прямоугольник 7"/>
          <p:cNvSpPr>
            <a:spLocks noChangeArrowheads="1"/>
          </p:cNvSpPr>
          <p:nvPr/>
        </p:nvSpPr>
        <p:spPr bwMode="auto">
          <a:xfrm>
            <a:off x="2214563" y="857250"/>
            <a:ext cx="50720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990099"/>
                </a:solidFill>
                <a:latin typeface="Verdana" pitchFamily="34" charset="0"/>
              </a:rPr>
              <a:t>Как сосулька, замерзает</a:t>
            </a:r>
            <a:br>
              <a:rPr lang="ru-RU" sz="2400" b="1">
                <a:solidFill>
                  <a:srgbClr val="990099"/>
                </a:solidFill>
                <a:latin typeface="Verdana" pitchFamily="34" charset="0"/>
              </a:rPr>
            </a:br>
            <a:endParaRPr lang="ru-RU" sz="2400">
              <a:latin typeface="Verdana" pitchFamily="34" charset="0"/>
            </a:endParaRPr>
          </a:p>
        </p:txBody>
      </p:sp>
      <p:pic>
        <p:nvPicPr>
          <p:cNvPr id="2" name="Picture 6" descr="http://img0.liveinternet.ru/images/attach/c/5/85/164/85164526_001b72es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857364"/>
            <a:ext cx="5334036" cy="300039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2298" name="Picture 10" descr="http://sinbearer.com/img13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5214950"/>
            <a:ext cx="6536577" cy="103039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fs00.infourok.ru/images/doc/222/14032/5/img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25" y="0"/>
            <a:ext cx="9191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https://theaccidentalwriterblog.files.wordpress.com/2015/09/tumblr_mikethdo8v1s5sgazo1_50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857364"/>
            <a:ext cx="6991266" cy="392909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3316" name="Прямоугольник 5"/>
          <p:cNvSpPr>
            <a:spLocks noChangeArrowheads="1"/>
          </p:cNvSpPr>
          <p:nvPr/>
        </p:nvSpPr>
        <p:spPr bwMode="auto">
          <a:xfrm>
            <a:off x="2214563" y="428625"/>
            <a:ext cx="51435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990099"/>
                </a:solidFill>
                <a:latin typeface="Verdana" pitchFamily="34" charset="0"/>
              </a:rPr>
              <a:t>В лес туманом заползает</a:t>
            </a:r>
            <a:br>
              <a:rPr lang="ru-RU" sz="2400" b="1">
                <a:solidFill>
                  <a:srgbClr val="990099"/>
                </a:solidFill>
                <a:latin typeface="Verdana" pitchFamily="34" charset="0"/>
              </a:rPr>
            </a:br>
            <a:endParaRPr lang="ru-RU" sz="2400">
              <a:latin typeface="Verdana" pitchFamily="34" charset="0"/>
            </a:endParaRPr>
          </a:p>
        </p:txBody>
      </p:sp>
      <p:pic>
        <p:nvPicPr>
          <p:cNvPr id="13317" name="Picture 13" descr="http://obawskijdnz.ucoz.ru/_si/1/02984730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3" y="142875"/>
            <a:ext cx="100965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fs00.infourok.ru/images/doc/222/14032/5/img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25" y="0"/>
            <a:ext cx="9191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16" descr="http://29.media.tumblr.com/tumblr_ltqr5hjEU61r3csp2o1_50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613" y="1785938"/>
            <a:ext cx="6991350" cy="392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13" descr="http://obawskijdnz.ucoz.ru/_si/1/02984730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" y="142875"/>
            <a:ext cx="100965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Прямоугольник 7"/>
          <p:cNvSpPr>
            <a:spLocks noChangeArrowheads="1"/>
          </p:cNvSpPr>
          <p:nvPr/>
        </p:nvSpPr>
        <p:spPr bwMode="auto">
          <a:xfrm>
            <a:off x="2500313" y="500063"/>
            <a:ext cx="48704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990099"/>
                </a:solidFill>
                <a:latin typeface="Verdana" pitchFamily="34" charset="0"/>
              </a:rPr>
              <a:t>Ледником в горах зовётся</a:t>
            </a:r>
            <a:endParaRPr lang="ru-RU" sz="240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fs00.infourok.ru/images/doc/222/14032/5/img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25" y="0"/>
            <a:ext cx="9191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13" descr="http://obawskijdnz.ucoz.ru/_si/1/0298473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285750"/>
            <a:ext cx="100965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Прямоугольник 4"/>
          <p:cNvSpPr>
            <a:spLocks noChangeArrowheads="1"/>
          </p:cNvSpPr>
          <p:nvPr/>
        </p:nvSpPr>
        <p:spPr bwMode="auto">
          <a:xfrm>
            <a:off x="2214563" y="357188"/>
            <a:ext cx="5214937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990099"/>
                </a:solidFill>
                <a:latin typeface="Verdana" pitchFamily="34" charset="0"/>
              </a:rPr>
              <a:t>Лентой серебристой вьётся, </a:t>
            </a:r>
            <a:br>
              <a:rPr lang="ru-RU" sz="2400" b="1">
                <a:solidFill>
                  <a:srgbClr val="990099"/>
                </a:solidFill>
                <a:latin typeface="Verdana" pitchFamily="34" charset="0"/>
              </a:rPr>
            </a:br>
            <a:r>
              <a:rPr lang="ru-RU" sz="2400" b="1">
                <a:solidFill>
                  <a:srgbClr val="990099"/>
                </a:solidFill>
                <a:latin typeface="Verdana" pitchFamily="34" charset="0"/>
              </a:rPr>
              <a:t>Мы привыкли, что вода –</a:t>
            </a:r>
            <a:br>
              <a:rPr lang="ru-RU" sz="2400" b="1">
                <a:solidFill>
                  <a:srgbClr val="990099"/>
                </a:solidFill>
                <a:latin typeface="Verdana" pitchFamily="34" charset="0"/>
              </a:rPr>
            </a:br>
            <a:r>
              <a:rPr lang="ru-RU" sz="2400" b="1">
                <a:solidFill>
                  <a:srgbClr val="990099"/>
                </a:solidFill>
                <a:latin typeface="Verdana" pitchFamily="34" charset="0"/>
              </a:rPr>
              <a:t>Наша спутница всегда!</a:t>
            </a:r>
            <a:br>
              <a:rPr lang="ru-RU" b="1">
                <a:solidFill>
                  <a:srgbClr val="990099"/>
                </a:solidFill>
              </a:rPr>
            </a:br>
            <a:endParaRPr lang="ru-RU"/>
          </a:p>
        </p:txBody>
      </p:sp>
      <p:pic>
        <p:nvPicPr>
          <p:cNvPr id="39938" name="Picture 2" descr="http://www.sekpic.com/uploads/amezing_picture_561436006835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1571612"/>
            <a:ext cx="3810000" cy="507682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fs00.infourok.ru/images/doc/222/14032/5/img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25" y="0"/>
            <a:ext cx="9191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Прямоугольник 4"/>
          <p:cNvSpPr>
            <a:spLocks noChangeArrowheads="1"/>
          </p:cNvSpPr>
          <p:nvPr/>
        </p:nvSpPr>
        <p:spPr bwMode="auto">
          <a:xfrm>
            <a:off x="3357563" y="357188"/>
            <a:ext cx="30003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C00000"/>
                </a:solidFill>
                <a:latin typeface="Verdana" pitchFamily="34" charset="0"/>
              </a:rPr>
              <a:t>Дождь,  роса</a:t>
            </a:r>
            <a:endParaRPr lang="ru-RU" sz="2400" b="1">
              <a:latin typeface="Verdana" pitchFamily="34" charset="0"/>
            </a:endParaRPr>
          </a:p>
        </p:txBody>
      </p:sp>
      <p:pic>
        <p:nvPicPr>
          <p:cNvPr id="16388" name="Picture 13" descr="http://obawskijdnz.ucoz.ru/_si/1/0298473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142875"/>
            <a:ext cx="100965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2" descr="http://bms.24open.ru/images/1b349a8ec4969f0a7603f98be237405d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1000108"/>
            <a:ext cx="5715000" cy="306705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3012" name="Picture 4" descr="http://s017.radikal.ru/i428/1307/41/582a100cce36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429132"/>
            <a:ext cx="3690964" cy="221457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http://img0.liveinternet.ru/images/attach/c/8/125/962/125962008_4cae619459f3d9b275093f783bdb0a8a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59" y="0"/>
            <a:ext cx="9147359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643042" y="2285992"/>
            <a:ext cx="5214937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800" b="1" dirty="0">
                <a:solidFill>
                  <a:srgbClr val="0070C0"/>
                </a:solidFill>
                <a:latin typeface="Verdana" pitchFamily="34" charset="0"/>
              </a:rPr>
              <a:t>Конец 1-й части </a:t>
            </a:r>
            <a:br>
              <a:rPr lang="ru-RU" sz="4800" b="1" dirty="0">
                <a:solidFill>
                  <a:srgbClr val="990099"/>
                </a:solidFill>
              </a:rPr>
            </a:br>
            <a:endParaRPr lang="ru-RU" sz="4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fs00.infourok.ru/images/doc/222/14032/5/img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25" y="0"/>
            <a:ext cx="9191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1"/>
          <p:cNvSpPr>
            <a:spLocks noChangeArrowheads="1"/>
          </p:cNvSpPr>
          <p:nvPr/>
        </p:nvSpPr>
        <p:spPr bwMode="auto">
          <a:xfrm>
            <a:off x="142875" y="0"/>
            <a:ext cx="90011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b="1" i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Цель занятия: </a:t>
            </a:r>
          </a:p>
          <a:p>
            <a:pPr eaLnBrk="0" hangingPunct="0"/>
            <a:r>
              <a:rPr lang="ru-RU" b="1" i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формирование у детей осознанного, бережного отношения к воде, как к важному природному ресурсу, то есть воспитание экологического сознания.</a:t>
            </a:r>
            <a:endParaRPr lang="ru-RU" b="1" i="1">
              <a:solidFill>
                <a:srgbClr val="0070C0"/>
              </a:solidFill>
            </a:endParaRPr>
          </a:p>
        </p:txBody>
      </p:sp>
      <p:sp>
        <p:nvSpPr>
          <p:cNvPr id="3076" name="Rectangle 6"/>
          <p:cNvSpPr>
            <a:spLocks noChangeArrowheads="1"/>
          </p:cNvSpPr>
          <p:nvPr/>
        </p:nvSpPr>
        <p:spPr bwMode="auto">
          <a:xfrm>
            <a:off x="0" y="1500188"/>
            <a:ext cx="9144000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1600" b="1" i="1">
                <a:solidFill>
                  <a:srgbClr val="7030A0"/>
                </a:solidFill>
                <a:latin typeface="Verdana" pitchFamily="34" charset="0"/>
                <a:cs typeface="Times New Roman" pitchFamily="18" charset="0"/>
              </a:rPr>
              <a:t>1. Систематизировать и расширять представления детей о свойствах воды. </a:t>
            </a:r>
            <a:endParaRPr lang="ru-RU" sz="1600" b="1" i="1">
              <a:solidFill>
                <a:srgbClr val="7030A0"/>
              </a:solidFill>
              <a:latin typeface="Verdana" pitchFamily="34" charset="0"/>
            </a:endParaRPr>
          </a:p>
          <a:p>
            <a:pPr eaLnBrk="0" hangingPunct="0"/>
            <a:r>
              <a:rPr lang="ru-RU" sz="1600" b="1" i="1">
                <a:solidFill>
                  <a:srgbClr val="7030A0"/>
                </a:solidFill>
                <a:latin typeface="Verdana" pitchFamily="34" charset="0"/>
                <a:cs typeface="Times New Roman" pitchFamily="18" charset="0"/>
              </a:rPr>
              <a:t>2. Способствовать формированию позитивного отношения к воде (познавательного, бережного, созидательного). </a:t>
            </a:r>
            <a:endParaRPr lang="ru-RU" sz="1600" b="1" i="1">
              <a:solidFill>
                <a:srgbClr val="7030A0"/>
              </a:solidFill>
              <a:latin typeface="Verdana" pitchFamily="34" charset="0"/>
            </a:endParaRPr>
          </a:p>
          <a:p>
            <a:pPr eaLnBrk="0" hangingPunct="0"/>
            <a:r>
              <a:rPr lang="ru-RU" sz="1600" b="1" i="1">
                <a:solidFill>
                  <a:srgbClr val="7030A0"/>
                </a:solidFill>
                <a:latin typeface="Verdana" pitchFamily="34" charset="0"/>
                <a:cs typeface="Times New Roman" pitchFamily="18" charset="0"/>
              </a:rPr>
              <a:t>3. Развивать умение формулировать проблему, анализировать ситуации, планировать эксперимент, продумывать ход деятельности для получения желаемого результата, делать выводы на основе практического опыта. </a:t>
            </a:r>
            <a:endParaRPr lang="ru-RU" sz="1600" b="1" i="1">
              <a:solidFill>
                <a:srgbClr val="7030A0"/>
              </a:solidFill>
              <a:latin typeface="Verdana" pitchFamily="34" charset="0"/>
            </a:endParaRPr>
          </a:p>
          <a:p>
            <a:pPr eaLnBrk="0" hangingPunct="0"/>
            <a:r>
              <a:rPr lang="ru-RU" sz="1600" b="1" i="1">
                <a:solidFill>
                  <a:srgbClr val="7030A0"/>
                </a:solidFill>
                <a:latin typeface="Verdana" pitchFamily="34" charset="0"/>
                <a:cs typeface="Times New Roman" pitchFamily="18" charset="0"/>
              </a:rPr>
              <a:t>4. Активизировать природоведческий словарь ребёнка. </a:t>
            </a:r>
            <a:endParaRPr lang="ru-RU" sz="1600" b="1" i="1">
              <a:solidFill>
                <a:srgbClr val="7030A0"/>
              </a:solidFill>
              <a:latin typeface="Verdana" pitchFamily="34" charset="0"/>
            </a:endParaRPr>
          </a:p>
          <a:p>
            <a:pPr eaLnBrk="0" hangingPunct="0"/>
            <a:r>
              <a:rPr lang="ru-RU" sz="1600" b="1" i="1">
                <a:solidFill>
                  <a:srgbClr val="7030A0"/>
                </a:solidFill>
                <a:latin typeface="Verdana" pitchFamily="34" charset="0"/>
                <a:cs typeface="Times New Roman" pitchFamily="18" charset="0"/>
              </a:rPr>
              <a:t>5. Совершенствовать навыки безопасного поведения на водоёмах.</a:t>
            </a:r>
            <a:endParaRPr lang="ru-RU" sz="1600" b="1" i="1">
              <a:solidFill>
                <a:srgbClr val="7030A0"/>
              </a:solidFill>
              <a:latin typeface="Verdana" pitchFamily="34" charset="0"/>
            </a:endParaRPr>
          </a:p>
          <a:p>
            <a:pPr eaLnBrk="0" hangingPunct="0"/>
            <a:r>
              <a:rPr lang="ru-RU" sz="1600" b="1" i="1">
                <a:solidFill>
                  <a:srgbClr val="7030A0"/>
                </a:solidFill>
                <a:latin typeface="Verdana" pitchFamily="34" charset="0"/>
                <a:cs typeface="Times New Roman" pitchFamily="18" charset="0"/>
              </a:rPr>
              <a:t>6. Воспитывать чувство взаимопомощи, культуру поведения и общения при работе в группах. </a:t>
            </a:r>
            <a:endParaRPr lang="ru-RU" sz="1600" b="1" i="1">
              <a:solidFill>
                <a:srgbClr val="7030A0"/>
              </a:solidFill>
              <a:latin typeface="Verdana" pitchFamily="34" charset="0"/>
            </a:endParaRPr>
          </a:p>
        </p:txBody>
      </p:sp>
      <p:pic>
        <p:nvPicPr>
          <p:cNvPr id="46088" name="Picture 8" descr="http://img1.picmix.com/output/stamp/normal/8/3/9/0/60938_7529f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29132"/>
            <a:ext cx="3105150" cy="227647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6090" name="Picture 10" descr="http://img0.liveinternet.ru/images/attach/c/8/125/962/125962008_4cae619459f3d9b275093f783bdb0a8a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4143380"/>
            <a:ext cx="3571900" cy="255646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fs00.infourok.ru/images/doc/222/14032/5/img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25" y="0"/>
            <a:ext cx="9191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1"/>
          <p:cNvSpPr>
            <a:spLocks noChangeArrowheads="1"/>
          </p:cNvSpPr>
          <p:nvPr/>
        </p:nvSpPr>
        <p:spPr bwMode="auto">
          <a:xfrm>
            <a:off x="1928813" y="0"/>
            <a:ext cx="6929437" cy="335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ru-RU" sz="2000" b="1" i="1">
                <a:solidFill>
                  <a:srgbClr val="C00000"/>
                </a:solidFill>
                <a:latin typeface="Verdana" pitchFamily="34" charset="0"/>
                <a:cs typeface="Times New Roman" pitchFamily="18" charset="0"/>
              </a:rPr>
              <a:t>Оборудование: </a:t>
            </a:r>
            <a:r>
              <a:rPr lang="ru-RU" sz="1600" b="1" i="1">
                <a:solidFill>
                  <a:srgbClr val="7030A0"/>
                </a:solidFill>
                <a:latin typeface="Verdana" pitchFamily="34" charset="0"/>
                <a:cs typeface="Times New Roman" pitchFamily="18" charset="0"/>
              </a:rPr>
              <a:t>компьютер, проектор, экран, презентация, фильм «Вода», плакат с названием «заводей», рисунки учеников на доске, карточки вопросов и заданий, сканворд «Водные катастрофы», мозаика «Факторы, влияющие на загрязнение водоёмов», буклеты,  энциклопедия «Мир воды» (созданная учащимися), минеральная вода, стаканчики с названиями «ручейков», баночка с водой «Царица-водица», мерный колпачок, материал для опытов (2 стакана воды, сахарный песок, мел, ложка), костюмы для героев сказки «Спаси родничок!», декорации, музыкальное сопровождение, плакат Капельки и Капитошки, шапочки с названием команд.</a:t>
            </a:r>
            <a:endParaRPr lang="ru-RU" sz="1600" b="1" i="1">
              <a:solidFill>
                <a:srgbClr val="7030A0"/>
              </a:solidFill>
              <a:latin typeface="Verdana" pitchFamily="34" charset="0"/>
            </a:endParaRPr>
          </a:p>
        </p:txBody>
      </p:sp>
      <p:pic>
        <p:nvPicPr>
          <p:cNvPr id="49159" name="Picture 7" descr="http://test.loveis-ufa.ru/application/views/lovais/files/food_menu/a8a6affd6d0396039ff7fa44cfce58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04"/>
            <a:ext cx="1049197" cy="142876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9163" name="Picture 11" descr="http://pxhst.co/share/img/2006_04_4/24022113adk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357694"/>
            <a:ext cx="1019447" cy="125731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9165" name="Picture 13" descr="http://kursk.bezformata.ru/content/image1216261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286124"/>
            <a:ext cx="1214446" cy="80963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9167" name="Picture 15" descr="http://previews.123rf.com/images/ariros/ariros1307/ariros130700002/20754250-hand-drawn-vector-sketch-illustration-of-faceted-glass-Stock-Vecto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2071678"/>
            <a:ext cx="698925" cy="93285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" name="Picture 15" descr="http://previews.123rf.com/images/ariros/ariros1307/ariros130700002/20754250-hand-drawn-vector-sketch-illustration-of-faceted-glass-Stock-Vecto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224" y="2071678"/>
            <a:ext cx="698925" cy="93285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105" name="AutoShape 19" descr="https://markerplus.ru/wa-data/public/shop/products/14/21/22114/images/19937/19937.970x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106" name="AutoShape 21" descr="http://%D1%82%D0%BE%D0%B2%D0%B0%D1%80%D0%BE%D0%BC%D0%B0%D0%BD%D0%B8%D1%8F.%D1%80%D1%84/images/product_images/info_images/578606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49175" name="Picture 23" descr="http://simaland-st.cdn.ngenix.net/items/578/578606/0/7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04355" y="3571876"/>
            <a:ext cx="4839347" cy="300039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4" name="Прямоугольник 23"/>
          <p:cNvSpPr/>
          <p:nvPr/>
        </p:nvSpPr>
        <p:spPr>
          <a:xfrm>
            <a:off x="2143108" y="4357694"/>
            <a:ext cx="785812" cy="3571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srgbClr val="0070C0"/>
                </a:solidFill>
              </a:rPr>
              <a:t>Быстрый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143240" y="4357694"/>
            <a:ext cx="785812" cy="3571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srgbClr val="C00000"/>
                </a:solidFill>
              </a:rPr>
              <a:t>Звонкий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357686" y="4286256"/>
            <a:ext cx="785812" cy="3571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srgbClr val="7030A0"/>
                </a:solidFill>
              </a:rPr>
              <a:t>Веселый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286380" y="4357694"/>
            <a:ext cx="1214450" cy="3571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srgbClr val="00B050"/>
                </a:solidFill>
              </a:rPr>
              <a:t>Стремительный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fs00.infourok.ru/images/doc/222/14032/5/img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25" y="0"/>
            <a:ext cx="9191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1"/>
          <p:cNvSpPr>
            <a:spLocks noChangeArrowheads="1"/>
          </p:cNvSpPr>
          <p:nvPr/>
        </p:nvSpPr>
        <p:spPr bwMode="auto">
          <a:xfrm>
            <a:off x="1928813" y="0"/>
            <a:ext cx="6929437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b="1">
                <a:solidFill>
                  <a:srgbClr val="C00000"/>
                </a:solidFill>
                <a:latin typeface="Verdana" pitchFamily="34" charset="0"/>
                <a:cs typeface="Times New Roman" pitchFamily="18" charset="0"/>
              </a:rPr>
              <a:t>Капитошка:</a:t>
            </a:r>
            <a:endParaRPr lang="ru-RU" b="1">
              <a:solidFill>
                <a:srgbClr val="C00000"/>
              </a:solidFill>
              <a:latin typeface="Verdana" pitchFamily="34" charset="0"/>
            </a:endParaRPr>
          </a:p>
          <a:p>
            <a:pPr eaLnBrk="0" hangingPunct="0"/>
            <a:r>
              <a:rPr lang="ru-RU" sz="1600" b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- Здравствуйте, дорогие ребята! Здравствуйте, уважаемые гости! Сегодня у нас необычный день. День, посвящённый воде.</a:t>
            </a:r>
            <a:endParaRPr lang="ru-RU" sz="1600" b="1">
              <a:solidFill>
                <a:srgbClr val="0070C0"/>
              </a:solidFill>
              <a:latin typeface="Verdana" pitchFamily="34" charset="0"/>
            </a:endParaRPr>
          </a:p>
          <a:p>
            <a:pPr algn="ctr" eaLnBrk="0" hangingPunct="0"/>
            <a:r>
              <a:rPr lang="ru-RU" sz="2000" b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Посвящение воде</a:t>
            </a:r>
          </a:p>
          <a:p>
            <a:pPr algn="ctr" eaLnBrk="0" hangingPunct="0"/>
            <a:r>
              <a:rPr lang="ru-RU" sz="2000" b="1" i="1">
                <a:solidFill>
                  <a:srgbClr val="0070C0"/>
                </a:solidFill>
                <a:latin typeface="Verdana" pitchFamily="34" charset="0"/>
              </a:rPr>
              <a:t>(просмотр фильмов о воде)</a:t>
            </a:r>
          </a:p>
        </p:txBody>
      </p:sp>
      <p:pic>
        <p:nvPicPr>
          <p:cNvPr id="5124" name="Picture 13" descr="http://obawskijdnz.ucoz.ru/_si/1/0298473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14313"/>
            <a:ext cx="100965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5" name="Picture 17" descr="http://www.playcast.ru/uploads/2015/09/25/1519594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14686"/>
            <a:ext cx="2246839" cy="278608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126" name="Picture 23" descr="http://bestgif.ru/_ph/8/2/922931139.gif?144919129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75" y="2143125"/>
            <a:ext cx="4164013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53" name="Picture 25" descr="http://do.gendocs.ru/pars_docs/tw_refs/147/146079/146079_html_752f57f5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2143116"/>
            <a:ext cx="1358604" cy="200741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fs00.infourok.ru/images/doc/222/14032/5/img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25" y="0"/>
            <a:ext cx="9191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 descr="http://s011.radikal.ru/i316/1012/b4/de00b417c4f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1446" y="0"/>
            <a:ext cx="2071678" cy="207167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148" name="Rectangle 1"/>
          <p:cNvSpPr>
            <a:spLocks noChangeArrowheads="1"/>
          </p:cNvSpPr>
          <p:nvPr/>
        </p:nvSpPr>
        <p:spPr bwMode="auto">
          <a:xfrm>
            <a:off x="2000250" y="161925"/>
            <a:ext cx="485775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ru-RU" sz="1600" b="1" i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Самодержавная царица, </a:t>
            </a:r>
            <a:endParaRPr lang="ru-RU" sz="1600" b="1" i="1">
              <a:solidFill>
                <a:srgbClr val="0070C0"/>
              </a:solidFill>
              <a:latin typeface="Verdana" pitchFamily="34" charset="0"/>
            </a:endParaRPr>
          </a:p>
          <a:p>
            <a:pPr algn="just" eaLnBrk="0" hangingPunct="0"/>
            <a:r>
              <a:rPr lang="ru-RU" sz="1600" b="1" i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Для всех бесценная всегда,</a:t>
            </a:r>
            <a:endParaRPr lang="ru-RU" sz="1600" b="1" i="1">
              <a:solidFill>
                <a:srgbClr val="0070C0"/>
              </a:solidFill>
              <a:latin typeface="Verdana" pitchFamily="34" charset="0"/>
            </a:endParaRPr>
          </a:p>
          <a:p>
            <a:pPr algn="just" eaLnBrk="0" hangingPunct="0"/>
            <a:r>
              <a:rPr lang="ru-RU" sz="1600" b="1" i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Ты не сравнимая с жар-птицей</a:t>
            </a:r>
            <a:endParaRPr lang="ru-RU" sz="1600" b="1" i="1">
              <a:solidFill>
                <a:srgbClr val="0070C0"/>
              </a:solidFill>
              <a:latin typeface="Verdana" pitchFamily="34" charset="0"/>
            </a:endParaRPr>
          </a:p>
          <a:p>
            <a:pPr algn="just" eaLnBrk="0" hangingPunct="0"/>
            <a:r>
              <a:rPr lang="ru-RU" sz="1600" b="1" i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Её величество – вода!</a:t>
            </a:r>
            <a:endParaRPr lang="ru-RU" sz="1600" b="1" i="1">
              <a:solidFill>
                <a:srgbClr val="0070C0"/>
              </a:solidFill>
              <a:latin typeface="Verdana" pitchFamily="34" charset="0"/>
            </a:endParaRPr>
          </a:p>
        </p:txBody>
      </p:sp>
      <p:pic>
        <p:nvPicPr>
          <p:cNvPr id="35843" name="Picture 3" descr="http://www.funlib.ru/cimg/2014/102210/351536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1928802"/>
            <a:ext cx="1000132" cy="141648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150" name="Rectangle 4"/>
          <p:cNvSpPr>
            <a:spLocks noChangeArrowheads="1"/>
          </p:cNvSpPr>
          <p:nvPr/>
        </p:nvSpPr>
        <p:spPr bwMode="auto">
          <a:xfrm>
            <a:off x="1928813" y="1662113"/>
            <a:ext cx="442912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ru-RU" sz="1600" b="1">
                <a:solidFill>
                  <a:srgbClr val="7030A0"/>
                </a:solidFill>
                <a:latin typeface="Verdana" pitchFamily="34" charset="0"/>
                <a:cs typeface="Times New Roman" pitchFamily="18" charset="0"/>
              </a:rPr>
              <a:t>Ласкаешь берега волнами,</a:t>
            </a:r>
            <a:endParaRPr lang="ru-RU" sz="1600" b="1">
              <a:solidFill>
                <a:srgbClr val="7030A0"/>
              </a:solidFill>
              <a:latin typeface="Verdana" pitchFamily="34" charset="0"/>
            </a:endParaRPr>
          </a:p>
          <a:p>
            <a:pPr algn="just" eaLnBrk="0" hangingPunct="0"/>
            <a:r>
              <a:rPr lang="ru-RU" sz="1600" b="1">
                <a:solidFill>
                  <a:srgbClr val="7030A0"/>
                </a:solidFill>
                <a:latin typeface="Verdana" pitchFamily="34" charset="0"/>
                <a:cs typeface="Times New Roman" pitchFamily="18" charset="0"/>
              </a:rPr>
              <a:t>Даруешь жизнь всем существам.</a:t>
            </a:r>
            <a:endParaRPr lang="ru-RU" sz="1600" b="1">
              <a:solidFill>
                <a:srgbClr val="7030A0"/>
              </a:solidFill>
              <a:latin typeface="Verdana" pitchFamily="34" charset="0"/>
            </a:endParaRPr>
          </a:p>
          <a:p>
            <a:pPr algn="just" eaLnBrk="0" hangingPunct="0"/>
            <a:r>
              <a:rPr lang="ru-RU" sz="1600" b="1">
                <a:solidFill>
                  <a:srgbClr val="7030A0"/>
                </a:solidFill>
                <a:latin typeface="Verdana" pitchFamily="34" charset="0"/>
                <a:cs typeface="Times New Roman" pitchFamily="18" charset="0"/>
              </a:rPr>
              <a:t>Из туч ты поливаешь нас слезами,</a:t>
            </a:r>
            <a:endParaRPr lang="ru-RU" sz="1600" b="1">
              <a:solidFill>
                <a:srgbClr val="7030A0"/>
              </a:solidFill>
              <a:latin typeface="Verdana" pitchFamily="34" charset="0"/>
            </a:endParaRPr>
          </a:p>
          <a:p>
            <a:pPr algn="just" eaLnBrk="0" hangingPunct="0"/>
            <a:r>
              <a:rPr lang="ru-RU" sz="1600" b="1">
                <a:solidFill>
                  <a:srgbClr val="7030A0"/>
                </a:solidFill>
                <a:latin typeface="Verdana" pitchFamily="34" charset="0"/>
                <a:cs typeface="Times New Roman" pitchFamily="18" charset="0"/>
              </a:rPr>
              <a:t>Но слезы те – отрада нам.</a:t>
            </a:r>
            <a:endParaRPr lang="ru-RU" sz="1600" b="1">
              <a:solidFill>
                <a:srgbClr val="7030A0"/>
              </a:solidFill>
              <a:latin typeface="Verdana" pitchFamily="34" charset="0"/>
            </a:endParaRPr>
          </a:p>
        </p:txBody>
      </p:sp>
      <p:pic>
        <p:nvPicPr>
          <p:cNvPr id="35846" name="Picture 6" descr="http://schoolinformati.my1.ru/_ld/1/505789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143248"/>
            <a:ext cx="1428760" cy="109904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152" name="Rectangle 7"/>
          <p:cNvSpPr>
            <a:spLocks noChangeArrowheads="1"/>
          </p:cNvSpPr>
          <p:nvPr/>
        </p:nvSpPr>
        <p:spPr bwMode="auto">
          <a:xfrm>
            <a:off x="2071688" y="3090863"/>
            <a:ext cx="3929062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ru-RU" sz="1600" b="1" i="1">
                <a:solidFill>
                  <a:srgbClr val="C00000"/>
                </a:solidFill>
                <a:latin typeface="Verdana" pitchFamily="34" charset="0"/>
                <a:cs typeface="Times New Roman" pitchFamily="18" charset="0"/>
              </a:rPr>
              <a:t>Ты землю влагой насыщаешь,</a:t>
            </a:r>
            <a:endParaRPr lang="ru-RU" sz="1600" b="1" i="1">
              <a:solidFill>
                <a:srgbClr val="C00000"/>
              </a:solidFill>
              <a:latin typeface="Verdana" pitchFamily="34" charset="0"/>
            </a:endParaRPr>
          </a:p>
          <a:p>
            <a:pPr algn="just" eaLnBrk="0" hangingPunct="0"/>
            <a:r>
              <a:rPr lang="ru-RU" sz="1600" b="1" i="1">
                <a:solidFill>
                  <a:srgbClr val="C00000"/>
                </a:solidFill>
                <a:latin typeface="Verdana" pitchFamily="34" charset="0"/>
                <a:cs typeface="Times New Roman" pitchFamily="18" charset="0"/>
              </a:rPr>
              <a:t>По морю гонишь корабли,</a:t>
            </a:r>
            <a:endParaRPr lang="ru-RU" sz="1600" b="1" i="1">
              <a:solidFill>
                <a:srgbClr val="C00000"/>
              </a:solidFill>
              <a:latin typeface="Verdana" pitchFamily="34" charset="0"/>
            </a:endParaRPr>
          </a:p>
          <a:p>
            <a:pPr algn="just" eaLnBrk="0" hangingPunct="0"/>
            <a:r>
              <a:rPr lang="ru-RU" sz="1600" b="1" i="1">
                <a:solidFill>
                  <a:srgbClr val="C00000"/>
                </a:solidFill>
                <a:latin typeface="Verdana" pitchFamily="34" charset="0"/>
                <a:cs typeface="Times New Roman" pitchFamily="18" charset="0"/>
              </a:rPr>
              <a:t>Но вот когда ты зла бываешь – </a:t>
            </a:r>
            <a:endParaRPr lang="ru-RU" sz="1600" b="1" i="1">
              <a:solidFill>
                <a:srgbClr val="C00000"/>
              </a:solidFill>
              <a:latin typeface="Verdana" pitchFamily="34" charset="0"/>
            </a:endParaRPr>
          </a:p>
          <a:p>
            <a:pPr algn="just" eaLnBrk="0" hangingPunct="0"/>
            <a:r>
              <a:rPr lang="ru-RU" sz="1600" b="1" i="1">
                <a:solidFill>
                  <a:srgbClr val="C00000"/>
                </a:solidFill>
                <a:latin typeface="Verdana" pitchFamily="34" charset="0"/>
                <a:cs typeface="Times New Roman" pitchFamily="18" charset="0"/>
              </a:rPr>
              <a:t>Сметаешь все с лица земли! </a:t>
            </a:r>
            <a:endParaRPr lang="ru-RU" sz="1600" b="1" i="1">
              <a:solidFill>
                <a:srgbClr val="C00000"/>
              </a:solidFill>
              <a:latin typeface="Verdana" pitchFamily="34" charset="0"/>
            </a:endParaRPr>
          </a:p>
        </p:txBody>
      </p:sp>
      <p:pic>
        <p:nvPicPr>
          <p:cNvPr id="35849" name="Picture 9" descr="http://demiart.ru/forum/uploads1/post-84277-1212404277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4714884"/>
            <a:ext cx="1905000" cy="1905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5851" name="Picture 11" descr="http://i44.photobucket.com/albums/f49/julitamanik/animatedrain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71736" y="4643446"/>
            <a:ext cx="1857375" cy="17526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5853" name="Picture 13" descr="http://www.chitalnya.ru/upload/783/48349937144666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6314" y="4191004"/>
            <a:ext cx="1785950" cy="238126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156" name="Picture 13" descr="http://obawskijdnz.ucoz.ru/_si/1/02984730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72375" y="-214313"/>
            <a:ext cx="1009650" cy="1352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fs00.infourok.ru/images/doc/222/14032/5/img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25" y="0"/>
            <a:ext cx="9191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 descr="http://www.dvorecvrn.ru/upload/information_system_5/2/0/9/item_2099/information_items_20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14290"/>
            <a:ext cx="1928794" cy="144659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172" name="Rectangle 7"/>
          <p:cNvSpPr>
            <a:spLocks noChangeArrowheads="1"/>
          </p:cNvSpPr>
          <p:nvPr/>
        </p:nvSpPr>
        <p:spPr bwMode="auto">
          <a:xfrm>
            <a:off x="2357438" y="233363"/>
            <a:ext cx="4357687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ru-RU" sz="1600" b="1" i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Вода! Тебе мы посвящаем</a:t>
            </a:r>
            <a:endParaRPr lang="ru-RU" sz="1600" b="1" i="1">
              <a:solidFill>
                <a:srgbClr val="0070C0"/>
              </a:solidFill>
              <a:latin typeface="Verdana" pitchFamily="34" charset="0"/>
            </a:endParaRPr>
          </a:p>
          <a:p>
            <a:pPr algn="just" eaLnBrk="0" hangingPunct="0"/>
            <a:r>
              <a:rPr lang="ru-RU" sz="1600" b="1" i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Стихи и песни, и дела!</a:t>
            </a:r>
            <a:endParaRPr lang="ru-RU" sz="1600" b="1" i="1">
              <a:solidFill>
                <a:srgbClr val="0070C0"/>
              </a:solidFill>
              <a:latin typeface="Verdana" pitchFamily="34" charset="0"/>
            </a:endParaRPr>
          </a:p>
          <a:p>
            <a:pPr algn="just" eaLnBrk="0" hangingPunct="0"/>
            <a:r>
              <a:rPr lang="ru-RU" sz="1600" b="1" i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Тебя сегодня прославляем,</a:t>
            </a:r>
            <a:endParaRPr lang="ru-RU" sz="1600" b="1" i="1">
              <a:solidFill>
                <a:srgbClr val="0070C0"/>
              </a:solidFill>
              <a:latin typeface="Verdana" pitchFamily="34" charset="0"/>
            </a:endParaRPr>
          </a:p>
          <a:p>
            <a:pPr algn="just" eaLnBrk="0" hangingPunct="0"/>
            <a:r>
              <a:rPr lang="ru-RU" sz="1600" b="1" i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Чтоб ты у нас всегда была.</a:t>
            </a:r>
            <a:endParaRPr lang="ru-RU" sz="1600" b="1" i="1">
              <a:solidFill>
                <a:srgbClr val="0070C0"/>
              </a:solidFill>
              <a:latin typeface="Verdana" pitchFamily="34" charset="0"/>
            </a:endParaRPr>
          </a:p>
        </p:txBody>
      </p:sp>
      <p:sp>
        <p:nvSpPr>
          <p:cNvPr id="7173" name="Rectangle 10"/>
          <p:cNvSpPr>
            <a:spLocks noChangeArrowheads="1"/>
          </p:cNvSpPr>
          <p:nvPr/>
        </p:nvSpPr>
        <p:spPr bwMode="auto">
          <a:xfrm>
            <a:off x="2286000" y="1427163"/>
            <a:ext cx="3786188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ru-RU" sz="1600" b="1">
                <a:solidFill>
                  <a:srgbClr val="C00000"/>
                </a:solidFill>
                <a:latin typeface="Verdana" pitchFamily="34" charset="0"/>
                <a:cs typeface="Times New Roman" pitchFamily="18" charset="0"/>
              </a:rPr>
              <a:t>Чтоб реки были полноводны,</a:t>
            </a:r>
            <a:endParaRPr lang="ru-RU" sz="1600" b="1">
              <a:solidFill>
                <a:srgbClr val="C00000"/>
              </a:solidFill>
            </a:endParaRPr>
          </a:p>
          <a:p>
            <a:pPr algn="just" eaLnBrk="0" hangingPunct="0"/>
            <a:r>
              <a:rPr lang="ru-RU" sz="1600" b="1">
                <a:solidFill>
                  <a:srgbClr val="C00000"/>
                </a:solidFill>
                <a:latin typeface="Verdana" pitchFamily="34" charset="0"/>
                <a:cs typeface="Times New Roman" pitchFamily="18" charset="0"/>
              </a:rPr>
              <a:t>И мирно бы текли всегда,</a:t>
            </a:r>
            <a:endParaRPr lang="ru-RU" sz="1600" b="1">
              <a:solidFill>
                <a:srgbClr val="C00000"/>
              </a:solidFill>
            </a:endParaRPr>
          </a:p>
          <a:p>
            <a:pPr algn="just" eaLnBrk="0" hangingPunct="0"/>
            <a:r>
              <a:rPr lang="ru-RU" sz="1600" b="1">
                <a:solidFill>
                  <a:srgbClr val="C00000"/>
                </a:solidFill>
                <a:latin typeface="Verdana" pitchFamily="34" charset="0"/>
                <a:cs typeface="Times New Roman" pitchFamily="18" charset="0"/>
              </a:rPr>
              <a:t>Была б прозрачна в них вода.</a:t>
            </a:r>
            <a:endParaRPr lang="ru-RU" sz="1600" b="1">
              <a:solidFill>
                <a:srgbClr val="C00000"/>
              </a:solidFill>
            </a:endParaRPr>
          </a:p>
          <a:p>
            <a:pPr algn="just" eaLnBrk="0" hangingPunct="0"/>
            <a:r>
              <a:rPr lang="ru-RU" sz="1600" b="1">
                <a:solidFill>
                  <a:srgbClr val="C00000"/>
                </a:solidFill>
                <a:latin typeface="Verdana" pitchFamily="34" charset="0"/>
                <a:cs typeface="Times New Roman" pitchFamily="18" charset="0"/>
              </a:rPr>
              <a:t>Чтобы дождем нас поливала</a:t>
            </a:r>
            <a:endParaRPr lang="ru-RU" sz="1600" b="1">
              <a:solidFill>
                <a:srgbClr val="C00000"/>
              </a:solidFill>
            </a:endParaRPr>
          </a:p>
          <a:p>
            <a:pPr algn="just" eaLnBrk="0" hangingPunct="0"/>
            <a:r>
              <a:rPr lang="ru-RU" sz="1600" b="1">
                <a:solidFill>
                  <a:srgbClr val="C00000"/>
                </a:solidFill>
                <a:latin typeface="Verdana" pitchFamily="34" charset="0"/>
                <a:cs typeface="Times New Roman" pitchFamily="18" charset="0"/>
              </a:rPr>
              <a:t>Ты с чистых голубых небес,</a:t>
            </a:r>
            <a:endParaRPr lang="ru-RU" sz="1600" b="1">
              <a:solidFill>
                <a:srgbClr val="C00000"/>
              </a:solidFill>
            </a:endParaRPr>
          </a:p>
          <a:p>
            <a:pPr algn="just" eaLnBrk="0" hangingPunct="0"/>
            <a:r>
              <a:rPr lang="ru-RU" sz="1600" b="1">
                <a:solidFill>
                  <a:srgbClr val="C00000"/>
                </a:solidFill>
                <a:latin typeface="Verdana" pitchFamily="34" charset="0"/>
                <a:cs typeface="Times New Roman" pitchFamily="18" charset="0"/>
              </a:rPr>
              <a:t>И злился бы на нас поменьше</a:t>
            </a:r>
            <a:endParaRPr lang="ru-RU" sz="1600" b="1">
              <a:solidFill>
                <a:srgbClr val="C00000"/>
              </a:solidFill>
            </a:endParaRPr>
          </a:p>
          <a:p>
            <a:pPr algn="just" eaLnBrk="0" hangingPunct="0"/>
            <a:r>
              <a:rPr lang="ru-RU" sz="1600" b="1">
                <a:solidFill>
                  <a:srgbClr val="C00000"/>
                </a:solidFill>
                <a:latin typeface="Verdana" pitchFamily="34" charset="0"/>
                <a:cs typeface="Times New Roman" pitchFamily="18" charset="0"/>
              </a:rPr>
              <a:t>Могучий и всесильный  Зевс!</a:t>
            </a:r>
            <a:endParaRPr lang="ru-RU" sz="1600" b="1">
              <a:solidFill>
                <a:srgbClr val="C00000"/>
              </a:solidFill>
            </a:endParaRPr>
          </a:p>
        </p:txBody>
      </p:sp>
      <p:pic>
        <p:nvPicPr>
          <p:cNvPr id="6156" name="Picture 12" descr="http://st1.ipublish.india.com/images/avatar/f31a3086e5dbad5c75b8575470fc83b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1643050"/>
            <a:ext cx="762188" cy="135732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158" name="Picture 14" descr="http://ekb156nach.ucoz.ru/novaya_6/63c52bd1de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000372"/>
            <a:ext cx="1214446" cy="191633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176" name="Rectangle 15"/>
          <p:cNvSpPr>
            <a:spLocks noChangeArrowheads="1"/>
          </p:cNvSpPr>
          <p:nvPr/>
        </p:nvSpPr>
        <p:spPr bwMode="auto">
          <a:xfrm>
            <a:off x="1643063" y="3305175"/>
            <a:ext cx="5357812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ru-RU" sz="1600" b="1" i="1">
                <a:solidFill>
                  <a:srgbClr val="002060"/>
                </a:solidFill>
                <a:latin typeface="Verdana" pitchFamily="34" charset="0"/>
                <a:cs typeface="Times New Roman" pitchFamily="18" charset="0"/>
              </a:rPr>
              <a:t>Тебе, Вода, поем мы славу,</a:t>
            </a:r>
            <a:endParaRPr lang="ru-RU" sz="1600" b="1" i="1">
              <a:solidFill>
                <a:srgbClr val="002060"/>
              </a:solidFill>
              <a:latin typeface="Verdana" pitchFamily="34" charset="0"/>
            </a:endParaRPr>
          </a:p>
          <a:p>
            <a:pPr algn="just" eaLnBrk="0" hangingPunct="0"/>
            <a:r>
              <a:rPr lang="ru-RU" sz="1600" b="1" i="1">
                <a:solidFill>
                  <a:srgbClr val="002060"/>
                </a:solidFill>
                <a:latin typeface="Verdana" pitchFamily="34" charset="0"/>
                <a:cs typeface="Times New Roman" pitchFamily="18" charset="0"/>
              </a:rPr>
              <a:t>Живи на счастье и забаву!</a:t>
            </a:r>
            <a:endParaRPr lang="ru-RU" sz="1600" b="1" i="1">
              <a:solidFill>
                <a:srgbClr val="002060"/>
              </a:solidFill>
              <a:latin typeface="Verdana" pitchFamily="34" charset="0"/>
            </a:endParaRPr>
          </a:p>
          <a:p>
            <a:pPr algn="just" eaLnBrk="0" hangingPunct="0"/>
            <a:r>
              <a:rPr lang="ru-RU" sz="1600" b="1" i="1">
                <a:solidFill>
                  <a:srgbClr val="002060"/>
                </a:solidFill>
                <a:latin typeface="Verdana" pitchFamily="34" charset="0"/>
                <a:cs typeface="Times New Roman" pitchFamily="18" charset="0"/>
              </a:rPr>
              <a:t>И радуй нас собой всегда!</a:t>
            </a:r>
            <a:endParaRPr lang="ru-RU" sz="1600" b="1" i="1">
              <a:solidFill>
                <a:srgbClr val="002060"/>
              </a:solidFill>
              <a:latin typeface="Verdana" pitchFamily="34" charset="0"/>
            </a:endParaRPr>
          </a:p>
          <a:p>
            <a:pPr algn="just" eaLnBrk="0" hangingPunct="0"/>
            <a:r>
              <a:rPr lang="ru-RU" sz="1600" b="1" i="1">
                <a:solidFill>
                  <a:srgbClr val="002060"/>
                </a:solidFill>
                <a:latin typeface="Verdana" pitchFamily="34" charset="0"/>
                <a:cs typeface="Times New Roman" pitchFamily="18" charset="0"/>
              </a:rPr>
              <a:t>Её Высочество – ВОДА!</a:t>
            </a:r>
            <a:endParaRPr lang="ru-RU" sz="1600" b="1" i="1">
              <a:solidFill>
                <a:srgbClr val="002060"/>
              </a:solidFill>
              <a:latin typeface="Verdana" pitchFamily="34" charset="0"/>
            </a:endParaRPr>
          </a:p>
        </p:txBody>
      </p:sp>
      <p:pic>
        <p:nvPicPr>
          <p:cNvPr id="6161" name="Picture 17" descr="http://shannavi.s.h.pic.centerblog.net/07uzios7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3357562"/>
            <a:ext cx="2143140" cy="188887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163" name="Picture 19" descr="http://content-11.foto.my.mail.ru/bk/tof1980/3d-galleru.ru/s-8170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57290" y="4572008"/>
            <a:ext cx="3571900" cy="194668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179" name="Picture 13" descr="http://obawskijdnz.ucoz.ru/_si/1/02984730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43813" y="-214313"/>
            <a:ext cx="1009650" cy="1352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fs00.infourok.ru/images/doc/222/14032/5/img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25" y="0"/>
            <a:ext cx="9191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13" descr="http://obawskijdnz.ucoz.ru/_si/1/0298473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25" y="-285750"/>
            <a:ext cx="100965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Rectangle 1"/>
          <p:cNvSpPr>
            <a:spLocks noChangeArrowheads="1"/>
          </p:cNvSpPr>
          <p:nvPr/>
        </p:nvSpPr>
        <p:spPr bwMode="auto">
          <a:xfrm>
            <a:off x="2143125" y="285750"/>
            <a:ext cx="55006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1200">
                <a:latin typeface="Verdana" pitchFamily="34" charset="0"/>
                <a:cs typeface="Times New Roman" pitchFamily="18" charset="0"/>
              </a:rPr>
              <a:t> </a:t>
            </a:r>
            <a:r>
              <a:rPr lang="ru-RU" b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Вода – царица, удивляющая и удивительная!</a:t>
            </a:r>
            <a:endParaRPr lang="ru-RU" b="1">
              <a:solidFill>
                <a:srgbClr val="0070C0"/>
              </a:solidFill>
              <a:latin typeface="Verdana" pitchFamily="34" charset="0"/>
            </a:endParaRPr>
          </a:p>
        </p:txBody>
      </p:sp>
      <p:pic>
        <p:nvPicPr>
          <p:cNvPr id="36867" name="Picture 3" descr="http://file.mobilmusic.ru/c5/28/e8/101779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30" y="1428736"/>
            <a:ext cx="1785950" cy="238126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Picture 21" descr="http://fullref.ru/files/68/6169da0fc657eac414df4d578949abd8.html_files/rId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357298"/>
            <a:ext cx="1065213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1071563" y="1000125"/>
            <a:ext cx="4643437" cy="181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1600" b="1" i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Сегодня мы с вами постараемся раскрыть тайны капельки воды. Мы отправимся в путешествие как ручейки.  Каждый ручеёк имеет своё название. Просим вас представиться. (Ручейки:</a:t>
            </a:r>
            <a:r>
              <a:rPr lang="ru-RU" sz="1600" b="1" i="1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«</a:t>
            </a:r>
            <a:r>
              <a:rPr lang="ru-RU" sz="1600" b="1" i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Быстрый</a:t>
            </a:r>
            <a:r>
              <a:rPr lang="ru-RU" sz="1600" b="1" i="1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»</a:t>
            </a:r>
            <a:r>
              <a:rPr lang="ru-RU" sz="1600" b="1" i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ru-RU" sz="1600" b="1" i="1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«</a:t>
            </a:r>
            <a:r>
              <a:rPr lang="ru-RU" sz="1600" b="1" i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Звонкий</a:t>
            </a:r>
            <a:r>
              <a:rPr lang="ru-RU" sz="1600" b="1" i="1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»</a:t>
            </a:r>
            <a:r>
              <a:rPr lang="ru-RU" sz="1600" b="1" i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ru-RU" sz="1600" b="1" i="1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«</a:t>
            </a:r>
            <a:r>
              <a:rPr lang="ru-RU" sz="1600" b="1" i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Весёлый</a:t>
            </a:r>
            <a:r>
              <a:rPr lang="ru-RU" sz="1600" b="1" i="1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»</a:t>
            </a:r>
            <a:r>
              <a:rPr lang="ru-RU" sz="1600" b="1" i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ru-RU" sz="1600" b="1" i="1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«</a:t>
            </a:r>
            <a:r>
              <a:rPr lang="ru-RU" sz="1600" b="1" i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Стремительный</a:t>
            </a:r>
            <a:r>
              <a:rPr lang="ru-RU" sz="1600" b="1" i="1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»</a:t>
            </a:r>
            <a:r>
              <a:rPr lang="ru-RU" sz="1600" b="1" i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). </a:t>
            </a:r>
            <a:endParaRPr lang="ru-RU" sz="1600" b="1" i="1">
              <a:solidFill>
                <a:srgbClr val="0070C0"/>
              </a:solidFill>
            </a:endParaRPr>
          </a:p>
        </p:txBody>
      </p:sp>
      <p:pic>
        <p:nvPicPr>
          <p:cNvPr id="36872" name="Picture 8" descr="http://www.trial-market.ru/upload/shop/normal/b73/27924_imag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5214950"/>
            <a:ext cx="1524385" cy="142876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6874" name="Picture 10" descr="http://upakovkatorg.ru/image/cache/data-kategorii-odnorazovaja-posuda-plast-stakanchiki-plastic-cup-330-500x5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5214950"/>
            <a:ext cx="1428760" cy="142876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8202" name="Прямоугольник 12"/>
          <p:cNvSpPr>
            <a:spLocks noChangeArrowheads="1"/>
          </p:cNvSpPr>
          <p:nvPr/>
        </p:nvSpPr>
        <p:spPr bwMode="auto">
          <a:xfrm>
            <a:off x="0" y="3071813"/>
            <a:ext cx="6715125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b="1" i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В тихих заводях вас ждут вопросы и задания о воде. За каждый правильный ответ или выполненное задание Царица-Вода подарит ручейкам 1 колпачок чистой воды. По количеству собранной воды будут подведены итоги праздника.</a:t>
            </a:r>
            <a:endParaRPr lang="ru-RU" b="1" i="1">
              <a:solidFill>
                <a:srgbClr val="0070C0"/>
              </a:solidFill>
            </a:endParaRPr>
          </a:p>
        </p:txBody>
      </p:sp>
      <p:pic>
        <p:nvPicPr>
          <p:cNvPr id="36876" name="Picture 12" descr="http://www.buhgalter.com/upload/iblock/ef2/ef2242f3f4aa752e068725884e8739c9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86182" y="5214950"/>
            <a:ext cx="1428760" cy="142876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6878" name="Picture 14" descr="http://www.demosistema.ru/published/publicdata/WEBASYST/attachments/SC/products_pictures/600497_x_enl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57818" y="5214950"/>
            <a:ext cx="1428760" cy="142876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6" name="Прямоугольник 15"/>
          <p:cNvSpPr/>
          <p:nvPr/>
        </p:nvSpPr>
        <p:spPr>
          <a:xfrm>
            <a:off x="500034" y="6357958"/>
            <a:ext cx="1500198" cy="50004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FF0000"/>
                </a:solidFill>
              </a:rPr>
              <a:t>Быстрый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143108" y="6357958"/>
            <a:ext cx="1500198" cy="50004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7030A0"/>
                </a:solidFill>
              </a:rPr>
              <a:t>Звонкий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786182" y="6357958"/>
            <a:ext cx="1500198" cy="50004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</a:rPr>
              <a:t>Веселый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357818" y="6357958"/>
            <a:ext cx="1500198" cy="50004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rgbClr val="00B050"/>
                </a:solidFill>
              </a:rPr>
              <a:t>Стремительный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fs00.infourok.ru/images/doc/222/14032/5/img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25" y="0"/>
            <a:ext cx="9191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13" descr="http://obawskijdnz.ucoz.ru/_si/1/0298473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5" y="214313"/>
            <a:ext cx="100965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Rectangle 1"/>
          <p:cNvSpPr>
            <a:spLocks noChangeArrowheads="1"/>
          </p:cNvSpPr>
          <p:nvPr/>
        </p:nvSpPr>
        <p:spPr bwMode="auto">
          <a:xfrm>
            <a:off x="2214563" y="142875"/>
            <a:ext cx="6643687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ru-RU" sz="1600" b="1" i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Обратите внимание на круглый стол вопросов и ответов. Он разделён на 4 сектора. Вопросы распределены по заводям. В поиске верных ответов вам поможет энциклопедия «Вода, вода – кругом вода!», которую вы создали сами. Вас ждут заводи: “Вода на Земле”, “Окунёмся в историю”, “Вода не терпит шалостей”, «Спаси родничок!». Итак, в путь “ручейки”! Быстрой вам воды!</a:t>
            </a:r>
            <a:endParaRPr lang="ru-RU" sz="1600" b="1" i="1">
              <a:solidFill>
                <a:srgbClr val="0070C0"/>
              </a:solidFill>
              <a:latin typeface="Verdana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0" y="2500306"/>
            <a:ext cx="4786314" cy="4071966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cxnSp>
        <p:nvCxnSpPr>
          <p:cNvPr id="8" name="Прямая соединительная линия 7"/>
          <p:cNvCxnSpPr>
            <a:stCxn id="0" idx="0"/>
            <a:endCxn id="0" idx="4"/>
          </p:cNvCxnSpPr>
          <p:nvPr/>
        </p:nvCxnSpPr>
        <p:spPr>
          <a:xfrm rot="16200000" flipH="1">
            <a:off x="356394" y="4536282"/>
            <a:ext cx="4073525" cy="15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4714875"/>
            <a:ext cx="4786313" cy="365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Скругленный прямоугольник 10"/>
          <p:cNvSpPr/>
          <p:nvPr/>
        </p:nvSpPr>
        <p:spPr>
          <a:xfrm>
            <a:off x="357158" y="3786190"/>
            <a:ext cx="1857388" cy="57150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70C0"/>
                </a:solidFill>
              </a:rPr>
              <a:t>Вода на Земле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00034" y="4857760"/>
            <a:ext cx="1571636" cy="78581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B050"/>
                </a:solidFill>
              </a:rPr>
              <a:t>Спаси родничок!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643174" y="3786190"/>
            <a:ext cx="1857388" cy="57150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</a:rPr>
              <a:t>Окунемся в историю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643174" y="4857760"/>
            <a:ext cx="1643074" cy="78581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7030A0"/>
                </a:solidFill>
              </a:rPr>
              <a:t>Вода не терпит шалостей</a:t>
            </a:r>
          </a:p>
        </p:txBody>
      </p:sp>
      <p:pic>
        <p:nvPicPr>
          <p:cNvPr id="37891" name="Picture 3" descr="http://www.leon4ik.com/_ld/59/909743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2357430"/>
            <a:ext cx="2961998" cy="221457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fs00.infourok.ru/images/doc/222/14032/5/img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25" y="0"/>
            <a:ext cx="9191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21" descr="http://fullref.ru/files/68/6169da0fc657eac414df4d578949abd8.html_files/rId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42852"/>
            <a:ext cx="1065213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1857356" y="214290"/>
            <a:ext cx="52864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ru-RU" sz="2400" b="1" u="sng" dirty="0">
                <a:solidFill>
                  <a:srgbClr val="C00000"/>
                </a:solidFill>
                <a:latin typeface="Verdana" pitchFamily="34" charset="0"/>
                <a:cs typeface="Times New Roman" pitchFamily="18" charset="0"/>
              </a:rPr>
              <a:t>Заводь </a:t>
            </a:r>
            <a:r>
              <a:rPr lang="ru-RU" sz="2400" b="1" u="sng" dirty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«</a:t>
            </a:r>
            <a:r>
              <a:rPr lang="ru-RU" sz="2400" b="1" u="sng" dirty="0">
                <a:solidFill>
                  <a:srgbClr val="C00000"/>
                </a:solidFill>
                <a:latin typeface="Verdana" pitchFamily="34" charset="0"/>
                <a:cs typeface="Times New Roman" pitchFamily="18" charset="0"/>
              </a:rPr>
              <a:t>Вода на Земле</a:t>
            </a:r>
            <a:r>
              <a:rPr lang="ru-RU" sz="2400" b="1" u="sng" dirty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»</a:t>
            </a:r>
            <a:endParaRPr lang="ru-RU" sz="2400" u="sng" dirty="0">
              <a:solidFill>
                <a:srgbClr val="C00000"/>
              </a:solidFill>
            </a:endParaRPr>
          </a:p>
        </p:txBody>
      </p:sp>
      <p:sp>
        <p:nvSpPr>
          <p:cNvPr id="10247" name="Rectangle 2"/>
          <p:cNvSpPr>
            <a:spLocks noChangeArrowheads="1"/>
          </p:cNvSpPr>
          <p:nvPr/>
        </p:nvSpPr>
        <p:spPr bwMode="auto">
          <a:xfrm>
            <a:off x="1928813" y="684213"/>
            <a:ext cx="5214937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1600" b="1" i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- Какой только воды не бывает на свете!</a:t>
            </a:r>
            <a:br>
              <a:rPr lang="ru-RU" sz="1600" b="1" i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</a:br>
            <a:r>
              <a:rPr lang="ru-RU" sz="1600" b="1" i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Есть вода морская и речная.</a:t>
            </a:r>
            <a:br>
              <a:rPr lang="ru-RU" sz="1600" b="1" i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</a:br>
            <a:r>
              <a:rPr lang="ru-RU" sz="1600" b="1" i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Озерная и ключевая,</a:t>
            </a:r>
            <a:br>
              <a:rPr lang="ru-RU" sz="1600" b="1" i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</a:br>
            <a:r>
              <a:rPr lang="ru-RU" sz="1600" b="1" i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Мёртвая и живая,</a:t>
            </a:r>
            <a:br>
              <a:rPr lang="ru-RU" sz="1600" b="1" i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</a:br>
            <a:r>
              <a:rPr lang="ru-RU" sz="1600" b="1" i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Газированная и минеральная,</a:t>
            </a:r>
            <a:br>
              <a:rPr lang="ru-RU" sz="1600" b="1" i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</a:br>
            <a:r>
              <a:rPr lang="ru-RU" sz="1600" b="1" i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Питьевая и индустриальная,</a:t>
            </a:r>
            <a:br>
              <a:rPr lang="ru-RU" sz="1600" b="1" i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</a:br>
            <a:r>
              <a:rPr lang="ru-RU" sz="1600" b="1" i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Колодезная и водопроводная,</a:t>
            </a:r>
            <a:br>
              <a:rPr lang="ru-RU" sz="1600" b="1" i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</a:br>
            <a:r>
              <a:rPr lang="ru-RU" sz="1600" b="1" i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Дождевая и болотная,</a:t>
            </a:r>
            <a:br>
              <a:rPr lang="ru-RU" sz="1600" b="1" i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</a:br>
            <a:r>
              <a:rPr lang="ru-RU" sz="1600" b="1" i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Есть даже вода тяжёлая,</a:t>
            </a:r>
            <a:br>
              <a:rPr lang="ru-RU" sz="1600" b="1" i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</a:br>
            <a:r>
              <a:rPr lang="ru-RU" sz="1600" b="1" i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А есть вода и весёлая,</a:t>
            </a:r>
            <a:br>
              <a:rPr lang="ru-RU" sz="1600" b="1" i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</a:br>
            <a:r>
              <a:rPr lang="ru-RU" sz="1600" b="1" i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Солнечная, чудесная, </a:t>
            </a:r>
            <a:br>
              <a:rPr lang="ru-RU" sz="1600" b="1" i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</a:br>
            <a:r>
              <a:rPr lang="ru-RU" sz="1600" b="1" i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Привозная и местная,</a:t>
            </a:r>
            <a:br>
              <a:rPr lang="ru-RU" sz="1600" b="1" i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</a:br>
            <a:r>
              <a:rPr lang="ru-RU" sz="1600" b="1" i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Волшебная, талая,</a:t>
            </a:r>
            <a:br>
              <a:rPr lang="ru-RU" sz="1600" b="1" i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</a:br>
            <a:r>
              <a:rPr lang="ru-RU" sz="1600" b="1" i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Большая и малая,</a:t>
            </a:r>
            <a:br>
              <a:rPr lang="ru-RU" sz="1600" b="1" i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</a:br>
            <a:r>
              <a:rPr lang="ru-RU" sz="1600" b="1" i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Сточная, проточная,</a:t>
            </a:r>
            <a:br>
              <a:rPr lang="ru-RU" sz="1600" b="1" i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</a:br>
            <a:r>
              <a:rPr lang="ru-RU" sz="1600" b="1" i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Чистая и грязная …</a:t>
            </a:r>
            <a:br>
              <a:rPr lang="ru-RU" sz="1200">
                <a:latin typeface="Verdana" pitchFamily="34" charset="0"/>
                <a:cs typeface="Times New Roman" pitchFamily="18" charset="0"/>
              </a:rPr>
            </a:br>
            <a:r>
              <a:rPr lang="ru-RU" sz="1600" b="1" i="1">
                <a:solidFill>
                  <a:srgbClr val="0070C0"/>
                </a:solidFill>
                <a:latin typeface="Verdana" pitchFamily="34" charset="0"/>
                <a:cs typeface="Times New Roman" pitchFamily="18" charset="0"/>
              </a:rPr>
              <a:t>Ну, в общем, очень разная.</a:t>
            </a:r>
            <a:endParaRPr lang="ru-RU" sz="1600" b="1" i="1">
              <a:solidFill>
                <a:srgbClr val="0070C0"/>
              </a:solidFill>
            </a:endParaRPr>
          </a:p>
        </p:txBody>
      </p:sp>
      <p:pic>
        <p:nvPicPr>
          <p:cNvPr id="10248" name="Picture 4" descr="http://cool-pictures.su/_ph/18/2/23171869.gif?144895449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1643063"/>
            <a:ext cx="208915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6" descr="http://i788.photobucket.com/albums/yy168/gpapania2/animatedjumpingfish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5" y="3500438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Picture 12" descr="http://www.playcast.ru/uploads/2014/09/17/9874917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3450" y="2500313"/>
            <a:ext cx="284797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6" name="Picture 14" descr="http://oskada.ru/wp-content/uploads/2015/10/3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5500702"/>
            <a:ext cx="1571636" cy="115336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252" name="Picture 16" descr="http://abload.de/img/0_5f4eb_ede4fab2_-2-ludu2k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14625" y="5000625"/>
            <a:ext cx="3357563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674</Words>
  <Application>Microsoft Office PowerPoint</Application>
  <PresentationFormat>Экран (4:3)</PresentationFormat>
  <Paragraphs>71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Андрей</cp:lastModifiedBy>
  <cp:revision>4</cp:revision>
  <dcterms:created xsi:type="dcterms:W3CDTF">2016-01-24T06:50:48Z</dcterms:created>
  <dcterms:modified xsi:type="dcterms:W3CDTF">2019-03-02T09:27:23Z</dcterms:modified>
</cp:coreProperties>
</file>