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336" r:id="rId2"/>
    <p:sldId id="337" r:id="rId3"/>
    <p:sldId id="338" r:id="rId4"/>
    <p:sldId id="339" r:id="rId5"/>
    <p:sldId id="340" r:id="rId6"/>
    <p:sldId id="342" r:id="rId7"/>
    <p:sldId id="345" r:id="rId8"/>
    <p:sldId id="346" r:id="rId9"/>
    <p:sldId id="347" r:id="rId10"/>
    <p:sldId id="349" r:id="rId11"/>
    <p:sldId id="350" r:id="rId12"/>
    <p:sldId id="352" r:id="rId13"/>
    <p:sldId id="351" r:id="rId14"/>
    <p:sldId id="353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41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8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473C6-FD08-5C49-AF7F-14CA51C8E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15583-7927-0642-981C-F1359554D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91272-4654-504D-959C-5D4749314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955A-46EE-524F-979F-9FA2D80C8BC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0096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5046C-BF4F-E344-A22F-1A79EA869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8CF889-E495-6847-A96C-E4B134238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F13E57-8B1F-3F42-BC8D-C67675A3B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9568A-AC73-8547-9C29-443CE23B259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7825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9640E-C4E8-464E-9AB7-832B8FC0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0CE1F-FFD1-114C-908D-75EC94E24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8117B-CFA9-6645-9E96-FA63A50D4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A3B1-C89E-AB46-B0DC-4E3C9D43E5A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9140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72ECB-694E-294F-8F9E-0AE4996E9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223395-7FBD-404C-875D-A595AEBAB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2CBDD-3423-2D4C-9F9A-23AF99840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B8793-4A8F-6F4E-A599-6DBE7B73FB4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259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D7620-6B2A-D448-8374-D57765D50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27C190-00AE-D049-84D2-677FF7C4C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DEBF9-D87D-3046-A4C9-F60C0B7E9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933F3-9AEB-914C-89FA-DF513D14299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832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D2DF2-9810-F942-AC02-6C205A4EB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17AA0-574D-D54A-A159-2D19B5E7F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8F958-31C3-DE45-91C7-7665CED99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EDAA2-9767-5149-9A2B-F3D43D2632E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340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A1718-3CD2-9B4B-9E32-F0FBA02B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0D712-78C3-044B-9E81-B25814AC8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45C41-4092-8E4A-95B5-95DC855CC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34975-CA7F-984D-9358-D03C2B19D7C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188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2F6F07-7594-C141-9E0E-8E6A4C5BC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6AC661-0390-1448-A4B1-D7D91913E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3904F4-7754-4249-B913-F34D6BCB1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E3945-3566-2A42-80CB-6A92D88D5A8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2159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FA20ED-4DED-5149-AE40-99BB531E5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635080-DA88-DF48-8916-C43745946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3FA37F-8113-C340-8AF6-72A3CDAE0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B32E-435C-1C4F-AA1E-3F88F964F26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6495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CC6174-D819-8647-8C71-6DB98B51D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52AD32-30D1-284E-B097-8A4E1C5D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AC732E-1D5E-0245-9BD4-0B9601221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820BD-D991-8D4F-B9B2-5CC87480911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6652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D76B1-AC50-FA4D-A2ED-61A06A5ED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A09D4-13E7-484A-A58E-C8425831E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B3A60-8253-B243-92EA-412CD4774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AFE41-0CC0-1848-9243-59999C91C95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3403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96DFA-6BD4-FF4D-8CB7-EE8D45C3E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A22C0-CC40-2C4E-BE57-72F1A50EE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EEABC-670F-8C4E-BC6C-EB4D6D65B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66E0-011C-AE46-A30C-C2318EC29CB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792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D97578-F1F3-6A44-9947-28C19FFFF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74115E-98F8-B04D-8542-4D8F2104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C66215-C78D-42BD-B875-812BE66EB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188471-1211-4D61-8028-2DD0D23CEA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5A2C9C-A63E-49FD-BBE7-0FF18C507D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C19402-F867-F644-B08B-3E9CAD8C19A6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gif"/><Relationship Id="rId7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10" Type="http://schemas.openxmlformats.org/officeDocument/2006/relationships/image" Target="../media/image6.pn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3" Type="http://schemas.openxmlformats.org/officeDocument/2006/relationships/image" Target="../media/image81.png"/><Relationship Id="rId7" Type="http://schemas.openxmlformats.org/officeDocument/2006/relationships/image" Target="../media/image8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gif"/><Relationship Id="rId9" Type="http://schemas.openxmlformats.org/officeDocument/2006/relationships/image" Target="../media/image8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6.png"/><Relationship Id="rId7" Type="http://schemas.openxmlformats.org/officeDocument/2006/relationships/image" Target="../media/image9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gif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6.png"/><Relationship Id="rId5" Type="http://schemas.openxmlformats.org/officeDocument/2006/relationships/image" Target="../media/image28.gif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8C446EE4-42A0-914F-BA35-F48C7299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static1.fjcdn.com/thumbnails/comments/4033017+_fab9da4b2a09e3503fa2f5a29e9c12a5.gif">
            <a:extLst>
              <a:ext uri="{FF2B5EF4-FFF2-40B4-BE49-F238E27FC236}">
                <a16:creationId xmlns:a16="http://schemas.microsoft.com/office/drawing/2014/main" id="{AD2B34E1-1DB7-814B-8680-AFA124A42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7143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7B1AD1-DA5D-4E06-90A9-C85719FE877B}"/>
              </a:ext>
            </a:extLst>
          </p:cNvPr>
          <p:cNvSpPr/>
          <p:nvPr/>
        </p:nvSpPr>
        <p:spPr>
          <a:xfrm>
            <a:off x="2357422" y="1428736"/>
            <a:ext cx="6500858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Правила </a:t>
            </a:r>
          </a:p>
          <a:p>
            <a:pPr algn="ctr" eaLnBrk="1" hangingPunct="1">
              <a:defRPr/>
            </a:pPr>
            <a:r>
              <a:rPr lang="ru-RU" sz="48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безопасного поведения на воде в теплое время года</a:t>
            </a:r>
          </a:p>
        </p:txBody>
      </p:sp>
      <p:pic>
        <p:nvPicPr>
          <p:cNvPr id="16" name="Picture 4" descr="http://lereveoc.com/userfiles/three%20boys%20running%20at%20beach%283%29.jpg">
            <a:extLst>
              <a:ext uri="{FF2B5EF4-FFF2-40B4-BE49-F238E27FC236}">
                <a16:creationId xmlns:a16="http://schemas.microsoft.com/office/drawing/2014/main" id="{1D5E3660-9352-4A34-9667-C9591D43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643446"/>
            <a:ext cx="2520741" cy="1643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6" descr="https://s-media-cache-ak0.pinimg.com/originals/e8/60/de/e860de8bacdbb0eb2fbac9b41bd4111d.jpg">
            <a:extLst>
              <a:ext uri="{FF2B5EF4-FFF2-40B4-BE49-F238E27FC236}">
                <a16:creationId xmlns:a16="http://schemas.microsoft.com/office/drawing/2014/main" id="{F2C985E1-B279-44B4-928D-2169B6268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429132"/>
            <a:ext cx="2786050" cy="18945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5" name="Picture 15" descr="http://www.playcast.ru/uploads/2015/11/07/15775142.gif">
            <a:extLst>
              <a:ext uri="{FF2B5EF4-FFF2-40B4-BE49-F238E27FC236}">
                <a16:creationId xmlns:a16="http://schemas.microsoft.com/office/drawing/2014/main" id="{06EDD8B4-2A34-D143-AFDE-717200A1F1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2">
            <a:extLst>
              <a:ext uri="{FF2B5EF4-FFF2-40B4-BE49-F238E27FC236}">
                <a16:creationId xmlns:a16="http://schemas.microsoft.com/office/drawing/2014/main" id="{EB5ABBEA-297B-5A46-94A4-8557DCEF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8425"/>
            <a:ext cx="11525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4">
            <a:extLst>
              <a:ext uri="{FF2B5EF4-FFF2-40B4-BE49-F238E27FC236}">
                <a16:creationId xmlns:a16="http://schemas.microsoft.com/office/drawing/2014/main" id="{448D61AD-0B13-9B44-B91D-8D66CE45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98425"/>
            <a:ext cx="9715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738F1E13-12AD-C441-9E02-2D4E095B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69F81875-7CA7-5246-9566-1F77BF9B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42875"/>
            <a:ext cx="5572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Вы назвали еще одну профессию, связанную с водой, </a:t>
            </a:r>
            <a:r>
              <a:rPr lang="ru-RU" altLang="ru-RU" sz="1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i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водолаз</a:t>
            </a:r>
            <a:r>
              <a:rPr lang="ru-RU" altLang="ru-RU" sz="1600" b="1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Послушаем небольшое сообщение о водолазах.</a:t>
            </a:r>
            <a:endParaRPr lang="ru-RU" altLang="ru-RU" sz="1600" b="1">
              <a:latin typeface="Verdana" panose="020B0604030504040204" pitchFamily="34" charset="0"/>
            </a:endParaRPr>
          </a:p>
        </p:txBody>
      </p:sp>
      <p:pic>
        <p:nvPicPr>
          <p:cNvPr id="39939" name="Picture 3" descr="http://img0.joyreactor.cc/pics/comment/%D0%A0%D0%B5%D0%BC%D0%B8%D0%B7%D0%BE%D0%B2-%D0%9A%D0%BE%D0%BC%D0%B8%D0%BA%D1%81%D1%8B-307346.jpeg">
            <a:extLst>
              <a:ext uri="{FF2B5EF4-FFF2-40B4-BE49-F238E27FC236}">
                <a16:creationId xmlns:a16="http://schemas.microsoft.com/office/drawing/2014/main" id="{6280E6F8-781B-407D-ACDA-AC5B14D0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1499457" cy="15716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1" name="Picture 5" descr="http://joseworldtraveler.homestead.com/files/female_scuba.gif.gif">
            <a:extLst>
              <a:ext uri="{FF2B5EF4-FFF2-40B4-BE49-F238E27FC236}">
                <a16:creationId xmlns:a16="http://schemas.microsoft.com/office/drawing/2014/main" id="{651D26BD-53EE-4312-BEA7-CEC384DAC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071810"/>
            <a:ext cx="2114550" cy="7810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3" name="Picture 7" descr="http://img.cas.sk/img/11/galleryBig/2134582_.jpg">
            <a:extLst>
              <a:ext uri="{FF2B5EF4-FFF2-40B4-BE49-F238E27FC236}">
                <a16:creationId xmlns:a16="http://schemas.microsoft.com/office/drawing/2014/main" id="{A5C26136-6A55-4604-A793-4E8D55B9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14686"/>
            <a:ext cx="1717374" cy="1143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7" name="Picture 11" descr="https://www.fish-hook.ru/editable/users/4m/wo/801_u2iqtvuoso.jpg">
            <a:extLst>
              <a:ext uri="{FF2B5EF4-FFF2-40B4-BE49-F238E27FC236}">
                <a16:creationId xmlns:a16="http://schemas.microsoft.com/office/drawing/2014/main" id="{D0AFAEBF-44CD-4A0C-A826-8CCCB76C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143248"/>
            <a:ext cx="1857388" cy="1393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9" name="Picture 13" descr="http://smartnews.ru/storage/c/2013/08/02/1375442352_072301_5.jpg">
            <a:extLst>
              <a:ext uri="{FF2B5EF4-FFF2-40B4-BE49-F238E27FC236}">
                <a16:creationId xmlns:a16="http://schemas.microsoft.com/office/drawing/2014/main" id="{CB8AF087-C89E-4E14-AFFA-615F7CB7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071942"/>
            <a:ext cx="2166908" cy="15362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73" name="Picture 15" descr="http://www.playcast.ru/uploads/2015/11/07/15775142.gif">
            <a:extLst>
              <a:ext uri="{FF2B5EF4-FFF2-40B4-BE49-F238E27FC236}">
                <a16:creationId xmlns:a16="http://schemas.microsoft.com/office/drawing/2014/main" id="{C7E45F6F-3569-A646-8288-2AA473FF5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1879DB3C-2AD6-A64C-99EF-CF3FB23A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Rectangle 1">
            <a:extLst>
              <a:ext uri="{FF2B5EF4-FFF2-40B4-BE49-F238E27FC236}">
                <a16:creationId xmlns:a16="http://schemas.microsoft.com/office/drawing/2014/main" id="{0C2C2BA7-BD8E-4225-A3C8-C39986D1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428604"/>
            <a:ext cx="6072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indent="450850">
              <a:defRPr/>
            </a:pPr>
            <a:r>
              <a:rPr lang="ru-RU" sz="1600" b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Посмотрите на водолаза и аквалангиста.</a:t>
            </a:r>
            <a:endParaRPr lang="ru-RU" sz="1600" b="1">
              <a:solidFill>
                <a:srgbClr val="0070C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3011" name="Picture 3" descr="http://www.eprons.eu/underwater_services/images/Commercial%20diving%20History%20%284%29.jpg">
            <a:extLst>
              <a:ext uri="{FF2B5EF4-FFF2-40B4-BE49-F238E27FC236}">
                <a16:creationId xmlns:a16="http://schemas.microsoft.com/office/drawing/2014/main" id="{99CEAC28-9A97-4334-9856-3CAF9E38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71744"/>
            <a:ext cx="1785950" cy="24920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3" name="Picture 5" descr="http://litrus.net/images/books/69678_i_061.jpg">
            <a:extLst>
              <a:ext uri="{FF2B5EF4-FFF2-40B4-BE49-F238E27FC236}">
                <a16:creationId xmlns:a16="http://schemas.microsoft.com/office/drawing/2014/main" id="{40F0318A-5FCA-468F-B62F-78DBC4D1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071810"/>
            <a:ext cx="1002990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5" name="Picture 7" descr="http://img1.goodfon.ru/original/800x480/2/bc/diving-equipment-water.jpg">
            <a:extLst>
              <a:ext uri="{FF2B5EF4-FFF2-40B4-BE49-F238E27FC236}">
                <a16:creationId xmlns:a16="http://schemas.microsoft.com/office/drawing/2014/main" id="{CE59ECEB-7B17-4D5C-A295-54A58503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357562"/>
            <a:ext cx="2024077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7" name="Picture 9" descr="http://www.mega-tour.info/upload/medialibrary/9f5/divers-big.jpg">
            <a:extLst>
              <a:ext uri="{FF2B5EF4-FFF2-40B4-BE49-F238E27FC236}">
                <a16:creationId xmlns:a16="http://schemas.microsoft.com/office/drawing/2014/main" id="{1B8D3A1E-B322-4F84-B003-90D3F8F3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072074"/>
            <a:ext cx="2047868" cy="14975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9" name="Picture 11" descr="http://img3.proshkolu.ru/content/media/pic/std/3000000/2957000/2956119-00a0a6a54aca5e07.gif">
            <a:extLst>
              <a:ext uri="{FF2B5EF4-FFF2-40B4-BE49-F238E27FC236}">
                <a16:creationId xmlns:a16="http://schemas.microsoft.com/office/drawing/2014/main" id="{990CBC0D-C7DB-4B9E-B83F-772FE671C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429000"/>
            <a:ext cx="1857388" cy="15920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9" name="Прямоугольник 9">
            <a:extLst>
              <a:ext uri="{FF2B5EF4-FFF2-40B4-BE49-F238E27FC236}">
                <a16:creationId xmlns:a16="http://schemas.microsoft.com/office/drawing/2014/main" id="{BDE91769-00B3-DE40-87DB-097A1EA4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720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Где вы видели людей с аквалангами?</a:t>
            </a:r>
          </a:p>
        </p:txBody>
      </p:sp>
      <p:pic>
        <p:nvPicPr>
          <p:cNvPr id="12300" name="Picture 15" descr="http://www.playcast.ru/uploads/2015/11/07/15775142.gif">
            <a:extLst>
              <a:ext uri="{FF2B5EF4-FFF2-40B4-BE49-F238E27FC236}">
                <a16:creationId xmlns:a16="http://schemas.microsoft.com/office/drawing/2014/main" id="{16DBC5A7-146E-4847-8F77-15F188941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9EAC1793-095D-7446-8B31-53F606EA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4">
            <a:extLst>
              <a:ext uri="{FF2B5EF4-FFF2-40B4-BE49-F238E27FC236}">
                <a16:creationId xmlns:a16="http://schemas.microsoft.com/office/drawing/2014/main" id="{ECB55398-1CD9-A44C-9C79-D9572257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286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А теперь мы прочитаем рассказ водолаза и ответим на вопрос: какие правила безопасности нарушали дети?</a:t>
            </a:r>
            <a:br>
              <a:rPr lang="ru-RU" altLang="ru-RU" sz="1800" b="1">
                <a:solidFill>
                  <a:srgbClr val="002060"/>
                </a:solidFill>
              </a:rPr>
            </a:b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700F5152-0343-F641-B814-F2CA4875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6357938"/>
            <a:ext cx="6429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Verdana" panose="020B0604030504040204" pitchFamily="34" charset="0"/>
                <a:cs typeface="Times New Roman" panose="02020603050405020304" pitchFamily="18" charset="0"/>
              </a:rPr>
              <a:t>Что приходилось наблюдать водолазу?</a:t>
            </a:r>
            <a:endParaRPr lang="ru-RU" altLang="ru-RU" sz="1600" b="1" i="1">
              <a:latin typeface="Verdana" panose="020B0604030504040204" pitchFamily="34" charset="0"/>
            </a:endParaRPr>
          </a:p>
        </p:txBody>
      </p:sp>
      <p:pic>
        <p:nvPicPr>
          <p:cNvPr id="40963" name="Picture 3" descr="http://smolnarod.ru/wp-content/uploads/2014/07/19122.jpg">
            <a:extLst>
              <a:ext uri="{FF2B5EF4-FFF2-40B4-BE49-F238E27FC236}">
                <a16:creationId xmlns:a16="http://schemas.microsoft.com/office/drawing/2014/main" id="{79EDCBB0-B0BD-4F1D-9044-2AEFFA64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964" y="3714752"/>
            <a:ext cx="1687036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65" name="Picture 5" descr="http://nadezhda.kz/wp-content/uploads/2015/06/2552-500x385.jpg">
            <a:extLst>
              <a:ext uri="{FF2B5EF4-FFF2-40B4-BE49-F238E27FC236}">
                <a16:creationId xmlns:a16="http://schemas.microsoft.com/office/drawing/2014/main" id="{FD30F15E-1DBC-4CE4-9E39-0E9DD221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43380"/>
            <a:ext cx="1484426" cy="1143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67" name="Picture 7" descr="http://bezopasnost-detej.ru/images/2013/108-3-bezopasnost-letom-kartinki.jpg">
            <a:extLst>
              <a:ext uri="{FF2B5EF4-FFF2-40B4-BE49-F238E27FC236}">
                <a16:creationId xmlns:a16="http://schemas.microsoft.com/office/drawing/2014/main" id="{55FBBE8F-6E49-4F37-906C-C25D184E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2119274" cy="13483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73" name="Picture 13" descr="http://78.vc/system/images/125/original/kartinka10.jpg">
            <a:extLst>
              <a:ext uri="{FF2B5EF4-FFF2-40B4-BE49-F238E27FC236}">
                <a16:creationId xmlns:a16="http://schemas.microsoft.com/office/drawing/2014/main" id="{FDAC0F07-1558-4086-949C-ED5C097A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43446"/>
            <a:ext cx="1571636" cy="10903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75" name="Picture 15" descr="http://v.900igr.net:10/datai/obg/Povedenie-na-vode/0009-006--POMNITE.jpg">
            <a:extLst>
              <a:ext uri="{FF2B5EF4-FFF2-40B4-BE49-F238E27FC236}">
                <a16:creationId xmlns:a16="http://schemas.microsoft.com/office/drawing/2014/main" id="{43AFDD80-0546-4041-BDFA-2B6B7983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500438"/>
            <a:ext cx="1214446" cy="17734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77" name="Picture 17" descr="http://mognovse.ru/mogno/761/760664/760664_html_m67bf4bea.png">
            <a:extLst>
              <a:ext uri="{FF2B5EF4-FFF2-40B4-BE49-F238E27FC236}">
                <a16:creationId xmlns:a16="http://schemas.microsoft.com/office/drawing/2014/main" id="{95A9C124-E515-458A-9FD4-80C06F77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786058"/>
            <a:ext cx="1518057" cy="1071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79" name="Picture 19" descr="http://fs1.ppt4web.ru/images/95232/147626/640/img15.jpg">
            <a:extLst>
              <a:ext uri="{FF2B5EF4-FFF2-40B4-BE49-F238E27FC236}">
                <a16:creationId xmlns:a16="http://schemas.microsoft.com/office/drawing/2014/main" id="{5E5FA104-949D-4ADE-BC49-76882007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2071678"/>
            <a:ext cx="1714512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81" name="Picture 21" descr="http://player.myshared.ru/1161906/data/images/img11.jpg">
            <a:extLst>
              <a:ext uri="{FF2B5EF4-FFF2-40B4-BE49-F238E27FC236}">
                <a16:creationId xmlns:a16="http://schemas.microsoft.com/office/drawing/2014/main" id="{BE280837-1548-41CE-88A0-D250CFFB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4643446"/>
            <a:ext cx="1649538" cy="1143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 descr="http://www.3secrets.ru/_ld/0/43.jpg">
            <a:extLst>
              <a:ext uri="{FF2B5EF4-FFF2-40B4-BE49-F238E27FC236}">
                <a16:creationId xmlns:a16="http://schemas.microsoft.com/office/drawing/2014/main" id="{0331095E-207D-48FC-B079-14A91F0E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3571876"/>
            <a:ext cx="946769" cy="7858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26" name="Picture 15" descr="http://www.playcast.ru/uploads/2015/11/07/15775142.gif">
            <a:extLst>
              <a:ext uri="{FF2B5EF4-FFF2-40B4-BE49-F238E27FC236}">
                <a16:creationId xmlns:a16="http://schemas.microsoft.com/office/drawing/2014/main" id="{A925A05F-C1C1-764E-BC78-839961863E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1431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8FC33F2B-3D23-F74D-B3CC-BE4175DF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55EA5C41-C3F2-9745-8DC9-D7C50686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cs typeface="Times New Roman" panose="02020603050405020304" pitchFamily="18" charset="0"/>
              </a:rPr>
              <a:t>На чем еще, кроме плотов, можно кататься и плавать по реке?</a:t>
            </a:r>
            <a:endParaRPr lang="ru-RU" altLang="ru-RU" sz="1800" b="1">
              <a:solidFill>
                <a:srgbClr val="0070C0"/>
              </a:solidFill>
            </a:endParaRPr>
          </a:p>
        </p:txBody>
      </p:sp>
      <p:pic>
        <p:nvPicPr>
          <p:cNvPr id="41987" name="Picture 3" descr="http://www.freds-swim-academy-traunstein.de/wp/wp-content/uploads/2010/03/kurs_froesche.jpg">
            <a:extLst>
              <a:ext uri="{FF2B5EF4-FFF2-40B4-BE49-F238E27FC236}">
                <a16:creationId xmlns:a16="http://schemas.microsoft.com/office/drawing/2014/main" id="{E81235BD-9D24-43AB-BBEC-4858E9E4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14818"/>
            <a:ext cx="1476332" cy="10832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89" name="Picture 5" descr="http://fion.ru/images/obzor/65ba21904f03272b4463ba01fb4bf11e.jpg">
            <a:extLst>
              <a:ext uri="{FF2B5EF4-FFF2-40B4-BE49-F238E27FC236}">
                <a16:creationId xmlns:a16="http://schemas.microsoft.com/office/drawing/2014/main" id="{D4E154E8-BD82-4322-A6A2-C2E01023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64" y="2928934"/>
            <a:ext cx="1571636" cy="11787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1" name="Picture 7" descr="http://img.info-24.ru/good/34365/1019247254.jpg">
            <a:extLst>
              <a:ext uri="{FF2B5EF4-FFF2-40B4-BE49-F238E27FC236}">
                <a16:creationId xmlns:a16="http://schemas.microsoft.com/office/drawing/2014/main" id="{2A544181-F7DD-4A37-B4A8-91F36EC6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143380"/>
            <a:ext cx="2413016" cy="1357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3" name="Picture 9" descr="http://36on.ru/uploads/ckeditor/pictures/3429/content_____________.jpg">
            <a:extLst>
              <a:ext uri="{FF2B5EF4-FFF2-40B4-BE49-F238E27FC236}">
                <a16:creationId xmlns:a16="http://schemas.microsoft.com/office/drawing/2014/main" id="{9A3F6534-163B-42ED-A7F1-B8BDAF36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857496"/>
            <a:ext cx="2005433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5" name="Picture 11" descr="http://rostov-today.ru/news_files/image_news/10046.jpg">
            <a:extLst>
              <a:ext uri="{FF2B5EF4-FFF2-40B4-BE49-F238E27FC236}">
                <a16:creationId xmlns:a16="http://schemas.microsoft.com/office/drawing/2014/main" id="{BAB7BBEE-1AE8-435F-8D1C-6B12E884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643182"/>
            <a:ext cx="1714512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7" name="Picture 13" descr="http://yourroadabroad.com/wp-content/uploads/2012/11/DSC03520-670x502.jpg">
            <a:extLst>
              <a:ext uri="{FF2B5EF4-FFF2-40B4-BE49-F238E27FC236}">
                <a16:creationId xmlns:a16="http://schemas.microsoft.com/office/drawing/2014/main" id="{B898C4FB-8988-4E00-9CC7-48F2D5E0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143248"/>
            <a:ext cx="1285884" cy="9634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346" name="Rectangle 16">
            <a:extLst>
              <a:ext uri="{FF2B5EF4-FFF2-40B4-BE49-F238E27FC236}">
                <a16:creationId xmlns:a16="http://schemas.microsoft.com/office/drawing/2014/main" id="{4DB7187F-77AE-7944-A821-743377F3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Какая опасность подстерегает вас при катании на надувных предметах?</a:t>
            </a:r>
            <a:endParaRPr lang="ru-RU" altLang="ru-RU" sz="1600" b="1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pic>
        <p:nvPicPr>
          <p:cNvPr id="14347" name="Picture 15" descr="http://www.playcast.ru/uploads/2015/11/07/15775142.gif">
            <a:extLst>
              <a:ext uri="{FF2B5EF4-FFF2-40B4-BE49-F238E27FC236}">
                <a16:creationId xmlns:a16="http://schemas.microsoft.com/office/drawing/2014/main" id="{C297A705-A23B-BB43-8B4F-3E99B2828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1438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1C4CFD89-0BB5-D344-8214-14358E87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0C9B63F3-4661-0C4A-8EB5-D2B26075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57313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Плыть на лодке, кажется, надежнее. Люди издавна пользуются лодками для передвижения и рыбной ловли. Но и здесь существуют определенные правила безопасности.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Во-первых, кататься на лодке можно только под присмотром взрослых.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Во-вторых, прежде чем сесть в лодку, надо проверить, исправна ли она, нет ли течи, в порядке ли весла.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В-третьих, на борту должны быть спасательные средства и черпак для вычерпывания воды.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Чтобы лодка не перевернулась, не надо ее раскачивать. Нельзя вставать в лодке, меняться местами, садиться на борт или перегибаться через него.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Не подплывайте близко к проходящим судам и катерам – лодку может перевернуть волной.</a:t>
            </a:r>
            <a:b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Нельзя заплывать на лодке в места массового купания. Почему, как вы думаете?</a:t>
            </a:r>
            <a:endParaRPr lang="ru-RU" altLang="ru-RU" sz="1600" b="1">
              <a:latin typeface="Verdana" panose="020B0604030504040204" pitchFamily="34" charset="0"/>
            </a:endParaRPr>
          </a:p>
        </p:txBody>
      </p:sp>
      <p:pic>
        <p:nvPicPr>
          <p:cNvPr id="44035" name="Picture 3" descr="http://detskiysad106.ucoz.ru/_pu/0/84442508.jpg">
            <a:extLst>
              <a:ext uri="{FF2B5EF4-FFF2-40B4-BE49-F238E27FC236}">
                <a16:creationId xmlns:a16="http://schemas.microsoft.com/office/drawing/2014/main" id="{97F2E828-A6C3-4C9C-ABA8-B9AF618D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1960917" cy="1357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37" name="Picture 5" descr="http://azbez.com/azbez/azbez/sites/azbez.com/files/images/003_5.preview.jpg">
            <a:extLst>
              <a:ext uri="{FF2B5EF4-FFF2-40B4-BE49-F238E27FC236}">
                <a16:creationId xmlns:a16="http://schemas.microsoft.com/office/drawing/2014/main" id="{772155BE-83EF-4964-A5CA-C0DE8625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42852"/>
            <a:ext cx="1873374" cy="1071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39" name="Picture 7" descr="http://5klass.net/datas/okruzhajuschij-mir/Pravila-bezopasnosti-na-vode/0014-014-Do-16-let-katatsja-na-lodke-mozhno-tolko-pod-prismotrom-vzroslykh.jpg">
            <a:extLst>
              <a:ext uri="{FF2B5EF4-FFF2-40B4-BE49-F238E27FC236}">
                <a16:creationId xmlns:a16="http://schemas.microsoft.com/office/drawing/2014/main" id="{F1BBC4C1-456B-4FCB-9C23-4B9CA2D6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1809762" cy="1357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7" name="AutoShape 9" descr="http://www.%D0%BA%D0%BD%D0%BE%D0%BF%D0%BA%D0%B01.%D1%80%D1%84/catalog/images/big/229472.jpg">
            <a:extLst>
              <a:ext uri="{FF2B5EF4-FFF2-40B4-BE49-F238E27FC236}">
                <a16:creationId xmlns:a16="http://schemas.microsoft.com/office/drawing/2014/main" id="{DC5AF34F-E7E1-A24E-A745-9A268A186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8" name="AutoShape 11" descr="http://www.%D0%BA%D0%BD%D0%BE%D0%BF%D0%BA%D0%B01.%D1%80%D1%84/catalog/images/big/229472.jpg">
            <a:extLst>
              <a:ext uri="{FF2B5EF4-FFF2-40B4-BE49-F238E27FC236}">
                <a16:creationId xmlns:a16="http://schemas.microsoft.com/office/drawing/2014/main" id="{218F479D-735F-7749-A9D9-E3E4A9486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4045" name="Picture 13" descr="http://likebook.ru/store/pictures/226/226041/5.png">
            <a:extLst>
              <a:ext uri="{FF2B5EF4-FFF2-40B4-BE49-F238E27FC236}">
                <a16:creationId xmlns:a16="http://schemas.microsoft.com/office/drawing/2014/main" id="{2A077968-0F24-4F1D-B43F-AF153352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929330"/>
            <a:ext cx="1285852" cy="8075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47" name="Picture 15" descr="http://polystyrenecentral.com.au/foam/wp-content/uploads/2013/06/boat1.jpg">
            <a:extLst>
              <a:ext uri="{FF2B5EF4-FFF2-40B4-BE49-F238E27FC236}">
                <a16:creationId xmlns:a16="http://schemas.microsoft.com/office/drawing/2014/main" id="{5FB3602D-6121-4FAC-A086-EF31AE65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714884"/>
            <a:ext cx="1163418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49" name="Picture 17" descr="http://gazeta2x2.ru/wp-content/uploads/2011/07/%D0%90%D0%9D%D0%9E%D0%A4-2-%D0%B0.jpg">
            <a:extLst>
              <a:ext uri="{FF2B5EF4-FFF2-40B4-BE49-F238E27FC236}">
                <a16:creationId xmlns:a16="http://schemas.microsoft.com/office/drawing/2014/main" id="{3C07DE97-DBCE-4F30-926A-98A74C01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5603816"/>
            <a:ext cx="1714512" cy="10379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72" name="Picture 15" descr="http://www.playcast.ru/uploads/2015/11/07/15775142.gif">
            <a:extLst>
              <a:ext uri="{FF2B5EF4-FFF2-40B4-BE49-F238E27FC236}">
                <a16:creationId xmlns:a16="http://schemas.microsoft.com/office/drawing/2014/main" id="{ED471361-AA41-E54A-A7A1-C17EEDE3BA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33A08A18-E09A-9E4D-A0F0-2D4AFA82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>
            <a:extLst>
              <a:ext uri="{FF2B5EF4-FFF2-40B4-BE49-F238E27FC236}">
                <a16:creationId xmlns:a16="http://schemas.microsoft.com/office/drawing/2014/main" id="{F04E636B-441F-46AB-9349-ED4EAC4E98B7}"/>
              </a:ext>
            </a:extLst>
          </p:cNvPr>
          <p:cNvSpPr>
            <a:spLocks noChangeArrowheads="1"/>
          </p:cNvSpPr>
          <p:nvPr/>
        </p:nvSpPr>
        <p:spPr bwMode="auto">
          <a:xfrm rot="19463305">
            <a:off x="1314758" y="1870101"/>
            <a:ext cx="6670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pAutoFit/>
          </a:bodyPr>
          <a:lstStyle/>
          <a:p>
            <a:pPr indent="450850">
              <a:defRPr/>
            </a:pPr>
            <a:r>
              <a:rPr lang="ru-RU" sz="1200" b="1">
                <a:latin typeface="Arial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306294"/>
                </a:solidFill>
                <a:latin typeface="Verdana" pitchFamily="34" charset="0"/>
                <a:cs typeface="Times New Roman" pitchFamily="18" charset="0"/>
              </a:rPr>
              <a:t>Физкультминутка </a:t>
            </a:r>
            <a:endParaRPr lang="ru-RU" sz="4400" b="1">
              <a:solidFill>
                <a:srgbClr val="306294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6390" name="Picture 15" descr="http://www.playcast.ru/uploads/2015/11/07/15775142.gif">
            <a:extLst>
              <a:ext uri="{FF2B5EF4-FFF2-40B4-BE49-F238E27FC236}">
                <a16:creationId xmlns:a16="http://schemas.microsoft.com/office/drawing/2014/main" id="{0C03270F-2E13-D94C-A575-925DEBC3C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C04B6549-2E13-B84A-A71E-64E63AC1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DBB433AD-0B18-0F44-BE7F-9A91A5A99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42875"/>
            <a:ext cx="5357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06294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Ребята, а как вы думаете, можно ли плавать на совершенно обычных предметах, не предназначенных для плавания? Например, на стуле или столе?</a:t>
            </a:r>
            <a:endParaRPr lang="ru-RU" altLang="ru-RU" sz="2000" b="1">
              <a:solidFill>
                <a:srgbClr val="306294"/>
              </a:solidFill>
              <a:latin typeface="Verdana" panose="020B0604030504040204" pitchFamily="34" charset="0"/>
            </a:endParaRPr>
          </a:p>
        </p:txBody>
      </p:sp>
      <p:pic>
        <p:nvPicPr>
          <p:cNvPr id="17412" name="Picture 6" descr="http://img.xcitefun.net/users/2009/05/71991,xcitefun-unusual-bath-tubs-24.jpg">
            <a:extLst>
              <a:ext uri="{FF2B5EF4-FFF2-40B4-BE49-F238E27FC236}">
                <a16:creationId xmlns:a16="http://schemas.microsoft.com/office/drawing/2014/main" id="{6BECC0BA-829D-D443-9806-3B226CD4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www.wallpapershares.com/wallpaper/Car/Thumbnails/Download-Pictures-For-Free-Rinspeed-Splash-Channel-Challenge.jpg">
            <a:extLst>
              <a:ext uri="{FF2B5EF4-FFF2-40B4-BE49-F238E27FC236}">
                <a16:creationId xmlns:a16="http://schemas.microsoft.com/office/drawing/2014/main" id="{C375D8BC-4F02-9D4F-A90C-3F3810E2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71813"/>
            <a:ext cx="1571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>
            <a:extLst>
              <a:ext uri="{FF2B5EF4-FFF2-40B4-BE49-F238E27FC236}">
                <a16:creationId xmlns:a16="http://schemas.microsoft.com/office/drawing/2014/main" id="{D429B937-7ACC-7143-BF8E-FF6721EF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928813"/>
            <a:ext cx="36433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C00000"/>
                </a:solidFill>
                <a:latin typeface="Verdana" panose="020B0604030504040204" pitchFamily="34" charset="0"/>
              </a:rPr>
              <a:t>С.Я. Маршак</a:t>
            </a:r>
            <a:endParaRPr lang="ru-RU" altLang="ru-RU" sz="600" i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C00000"/>
                </a:solidFill>
                <a:latin typeface="Verdana" panose="020B0604030504040204" pitchFamily="34" charset="0"/>
              </a:rPr>
              <a:t>Три мудреца в одном тазу,</a:t>
            </a:r>
            <a:endParaRPr lang="ru-RU" altLang="ru-RU" sz="600" i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C00000"/>
                </a:solidFill>
                <a:latin typeface="Verdana" panose="020B0604030504040204" pitchFamily="34" charset="0"/>
              </a:rPr>
              <a:t>Пустились по морю в грозу.</a:t>
            </a:r>
            <a:endParaRPr lang="ru-RU" altLang="ru-RU" sz="600" i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C00000"/>
                </a:solidFill>
                <a:latin typeface="Verdana" panose="020B0604030504040204" pitchFamily="34" charset="0"/>
              </a:rPr>
              <a:t>Будь попрочнее старый таз,</a:t>
            </a:r>
            <a:endParaRPr lang="ru-RU" altLang="ru-RU" sz="600" i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C00000"/>
                </a:solidFill>
                <a:latin typeface="Verdana" panose="020B0604030504040204" pitchFamily="34" charset="0"/>
              </a:rPr>
              <a:t>Длиннее был бы мой рассказ.</a:t>
            </a:r>
            <a:endParaRPr lang="ru-RU" altLang="ru-RU" sz="1800" i="1">
              <a:solidFill>
                <a:srgbClr val="C00000"/>
              </a:solidFill>
            </a:endParaRPr>
          </a:p>
        </p:txBody>
      </p:sp>
      <p:pic>
        <p:nvPicPr>
          <p:cNvPr id="17415" name="Picture 11" descr="http://www.proza.ru/pics/2015/10/08/2382.jpg">
            <a:extLst>
              <a:ext uri="{FF2B5EF4-FFF2-40B4-BE49-F238E27FC236}">
                <a16:creationId xmlns:a16="http://schemas.microsoft.com/office/drawing/2014/main" id="{B853EB34-2169-F742-8040-CFE11C9D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357563"/>
            <a:ext cx="16430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2">
            <a:extLst>
              <a:ext uri="{FF2B5EF4-FFF2-40B4-BE49-F238E27FC236}">
                <a16:creationId xmlns:a16="http://schemas.microsoft.com/office/drawing/2014/main" id="{A5101553-0BF3-9C4D-9902-6C3E76BF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643563"/>
            <a:ext cx="742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70C0"/>
                </a:solidFill>
                <a:latin typeface="Verdana" panose="020B0604030504040204" pitchFamily="34" charset="0"/>
              </a:rPr>
              <a:t>Чему нас учит это стихотворение?</a:t>
            </a:r>
            <a:endParaRPr lang="ru-RU" altLang="ru-RU" sz="2000"/>
          </a:p>
        </p:txBody>
      </p:sp>
      <p:pic>
        <p:nvPicPr>
          <p:cNvPr id="17417" name="Picture 15" descr="http://www.playcast.ru/uploads/2015/11/07/15775142.gif">
            <a:extLst>
              <a:ext uri="{FF2B5EF4-FFF2-40B4-BE49-F238E27FC236}">
                <a16:creationId xmlns:a16="http://schemas.microsoft.com/office/drawing/2014/main" id="{243E536C-891C-4946-9368-BCE163F85C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1438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9FE699BA-70BE-8D48-ABFE-DA024446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40E930BD-1EBF-7B44-8AFE-9E9C3072D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0"/>
            <a:ext cx="5357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70C0"/>
                </a:solidFill>
                <a:cs typeface="Times New Roman" panose="02020603050405020304" pitchFamily="18" charset="0"/>
              </a:rPr>
              <a:t>Мы с вами говорили о том, как надо себя вести, чтобы не случилось несчастье. Но если все-таки что-то произошло и на ваших глазах кто-то тонет, не стоит сломя голову бросаться в воду. Спасти утопающего непросто даже взрослому. Что же делать?</a:t>
            </a:r>
            <a:endParaRPr lang="ru-RU" altLang="ru-RU" sz="1600" b="1" i="1">
              <a:solidFill>
                <a:srgbClr val="0070C0"/>
              </a:solidFill>
            </a:endParaRPr>
          </a:p>
        </p:txBody>
      </p:sp>
      <p:pic>
        <p:nvPicPr>
          <p:cNvPr id="18436" name="Picture 7" descr="http://img1.liveinternet.ru/images/attach/c/10/111/350/111350851_5155516_delf02.gif">
            <a:extLst>
              <a:ext uri="{FF2B5EF4-FFF2-40B4-BE49-F238E27FC236}">
                <a16:creationId xmlns:a16="http://schemas.microsoft.com/office/drawing/2014/main" id="{FC05B041-2B24-944D-A555-F4E9F6996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752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http://fs00.infourok.ru/images/doc/229/56171/3/img16.jpg">
            <a:extLst>
              <a:ext uri="{FF2B5EF4-FFF2-40B4-BE49-F238E27FC236}">
                <a16:creationId xmlns:a16="http://schemas.microsoft.com/office/drawing/2014/main" id="{8DBF9949-1747-A149-A0AF-B03B6C5F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896" r="9869" b="8783"/>
          <a:stretch>
            <a:fillRect/>
          </a:stretch>
        </p:blipFill>
        <p:spPr bwMode="auto">
          <a:xfrm>
            <a:off x="2714625" y="2000250"/>
            <a:ext cx="27146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0">
            <a:extLst>
              <a:ext uri="{FF2B5EF4-FFF2-40B4-BE49-F238E27FC236}">
                <a16:creationId xmlns:a16="http://schemas.microsoft.com/office/drawing/2014/main" id="{88458CD2-3832-BA47-9E10-59A49BDD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500563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  <a:cs typeface="Times New Roman" panose="02020603050405020304" pitchFamily="18" charset="0"/>
              </a:rPr>
              <a:t>Что же надо делать в первую очередь?</a:t>
            </a:r>
            <a:endParaRPr lang="ru-RU" altLang="ru-RU" sz="1800" b="1">
              <a:solidFill>
                <a:srgbClr val="FFFF00"/>
              </a:solidFill>
            </a:endParaRPr>
          </a:p>
        </p:txBody>
      </p:sp>
      <p:pic>
        <p:nvPicPr>
          <p:cNvPr id="18439" name="Picture 12" descr="http://f2.mylove.ru/y_28w1Y9zShu1Rsxv.gif">
            <a:extLst>
              <a:ext uri="{FF2B5EF4-FFF2-40B4-BE49-F238E27FC236}">
                <a16:creationId xmlns:a16="http://schemas.microsoft.com/office/drawing/2014/main" id="{5239BD7A-590B-5D48-A8DC-20E0F2F5E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924425"/>
            <a:ext cx="26130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ttp://www.picgifs.com/graphics/s/smilies/graphics-smilies-495741.gif">
            <a:extLst>
              <a:ext uri="{FF2B5EF4-FFF2-40B4-BE49-F238E27FC236}">
                <a16:creationId xmlns:a16="http://schemas.microsoft.com/office/drawing/2014/main" id="{AEB2DB54-EC65-D64B-8DA8-FB682FC9E0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2430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" descr="http://wattle.ru/uploads/posts/2011-03/1301414351691ff954ef2e8f2.jpeg">
            <a:extLst>
              <a:ext uri="{FF2B5EF4-FFF2-40B4-BE49-F238E27FC236}">
                <a16:creationId xmlns:a16="http://schemas.microsoft.com/office/drawing/2014/main" id="{C80D250B-D6C5-3B4B-AA22-80ED3EA1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4742" r="7086" b="12248"/>
          <a:stretch>
            <a:fillRect/>
          </a:stretch>
        </p:blipFill>
        <p:spPr bwMode="auto">
          <a:xfrm>
            <a:off x="5857875" y="2643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7">
            <a:extLst>
              <a:ext uri="{FF2B5EF4-FFF2-40B4-BE49-F238E27FC236}">
                <a16:creationId xmlns:a16="http://schemas.microsoft.com/office/drawing/2014/main" id="{0AC38EA2-F12D-E34A-92AC-7BEBD5DC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7738"/>
            <a:ext cx="6429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cs typeface="Times New Roman" panose="02020603050405020304" pitchFamily="18" charset="0"/>
              </a:rPr>
              <a:t>Сразу надо кричать: "Человек тонет!" </a:t>
            </a:r>
            <a:r>
              <a:rPr lang="ru-RU" altLang="ru-RU" sz="16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600" b="1">
                <a:solidFill>
                  <a:srgbClr val="C00000"/>
                </a:solidFill>
                <a:cs typeface="Times New Roman" panose="02020603050405020304" pitchFamily="18" charset="0"/>
              </a:rPr>
              <a:t> чтобы привлечь внимание. Кинуть тонущему какой-либо предмет, который до него долетит и поможет удержаться на поверхности воды.</a:t>
            </a:r>
            <a:endParaRPr lang="ru-RU" altLang="ru-RU" sz="1600" b="1">
              <a:solidFill>
                <a:srgbClr val="C00000"/>
              </a:solidFill>
            </a:endParaRPr>
          </a:p>
        </p:txBody>
      </p:sp>
      <p:pic>
        <p:nvPicPr>
          <p:cNvPr id="18443" name="Picture 19" descr="http://www.carillon2.scps.k12.fl.us/ADOIS_Website-4-13-10-Corrected_done_files/image029.gif">
            <a:extLst>
              <a:ext uri="{FF2B5EF4-FFF2-40B4-BE49-F238E27FC236}">
                <a16:creationId xmlns:a16="http://schemas.microsoft.com/office/drawing/2014/main" id="{A5F5C918-5D1B-754B-9905-F00CD60E33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286125"/>
            <a:ext cx="1257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1" descr="http://7ya-media.com/uploads/news/thumb/big/spasteli.jpg">
            <a:extLst>
              <a:ext uri="{FF2B5EF4-FFF2-40B4-BE49-F238E27FC236}">
                <a16:creationId xmlns:a16="http://schemas.microsoft.com/office/drawing/2014/main" id="{DB3DF48F-24FD-594E-9508-53CE3AF0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0005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5" descr="http://www.playcast.ru/uploads/2015/11/07/15775142.gif">
            <a:extLst>
              <a:ext uri="{FF2B5EF4-FFF2-40B4-BE49-F238E27FC236}">
                <a16:creationId xmlns:a16="http://schemas.microsoft.com/office/drawing/2014/main" id="{9F41D96C-5706-BE40-BEC2-1765EA77E1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1431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5F2E90D3-4D6B-C04C-AE5E-4ABB3313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http://www.playcast.ru/uploads/2015/11/07/15775142.gif">
            <a:extLst>
              <a:ext uri="{FF2B5EF4-FFF2-40B4-BE49-F238E27FC236}">
                <a16:creationId xmlns:a16="http://schemas.microsoft.com/office/drawing/2014/main" id="{64B1DF39-82EF-4941-886E-8A41AF53A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3573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3955F8F7-DDAE-4748-A7A6-B152F069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42875"/>
            <a:ext cx="5214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Существует такое выражение: "Спасение утопающих </a:t>
            </a:r>
            <a:r>
              <a:rPr lang="ru-RU" altLang="ru-RU" sz="1800" b="1">
                <a:solidFill>
                  <a:srgbClr val="3062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 дело рук самих утопающих". Как вы его понимаете?</a:t>
            </a:r>
            <a:endParaRPr lang="ru-RU" altLang="ru-RU" sz="1800" b="1">
              <a:solidFill>
                <a:srgbClr val="306294"/>
              </a:solidFill>
            </a:endParaRPr>
          </a:p>
        </p:txBody>
      </p:sp>
      <p:sp>
        <p:nvSpPr>
          <p:cNvPr id="19461" name="Прямоугольник 4">
            <a:extLst>
              <a:ext uri="{FF2B5EF4-FFF2-40B4-BE49-F238E27FC236}">
                <a16:creationId xmlns:a16="http://schemas.microsoft.com/office/drawing/2014/main" id="{371FC198-A048-124C-A09D-96E81DC4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1285875"/>
            <a:ext cx="642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7030A0"/>
                </a:solidFill>
              </a:rPr>
              <a:t>Самое главное – не паниковать. В этом случае появляется возможность сэкономить силы, сохранить дыхание, позвать на помощь и какое-то время удержаться на воде.</a:t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19462" name="Picture 6" descr="http://i44.tinypic.com/fuqo79.jpg">
            <a:extLst>
              <a:ext uri="{FF2B5EF4-FFF2-40B4-BE49-F238E27FC236}">
                <a16:creationId xmlns:a16="http://schemas.microsoft.com/office/drawing/2014/main" id="{2171D084-7F68-DE4A-A24E-9279885391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86188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http://rs448.pbsrc.com/albums/qq209/Tejrinde/Emoticons/Water%20Sport/vacation6.gif%7Ec200">
            <a:extLst>
              <a:ext uri="{FF2B5EF4-FFF2-40B4-BE49-F238E27FC236}">
                <a16:creationId xmlns:a16="http://schemas.microsoft.com/office/drawing/2014/main" id="{168E05FF-7716-904B-9D5D-532DEE210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http://www.bewegende-plaatjes.net/galerij/animaties/dieren/dolfijnen/images/dauphins-13.gif">
            <a:extLst>
              <a:ext uri="{FF2B5EF4-FFF2-40B4-BE49-F238E27FC236}">
                <a16:creationId xmlns:a16="http://schemas.microsoft.com/office/drawing/2014/main" id="{DD0E6CE0-C3D0-7A48-9950-87EE66FCC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214688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http://vamotkrytka.ru/_ph/56/1/578714999.jpg?1450137528">
            <a:extLst>
              <a:ext uri="{FF2B5EF4-FFF2-40B4-BE49-F238E27FC236}">
                <a16:creationId xmlns:a16="http://schemas.microsoft.com/office/drawing/2014/main" id="{F6E6EE54-5B3C-6549-89AA-72CC4E9F1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14144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http://evia.ucoz.hu/_ph/48/1/856634915.jpg">
            <a:extLst>
              <a:ext uri="{FF2B5EF4-FFF2-40B4-BE49-F238E27FC236}">
                <a16:creationId xmlns:a16="http://schemas.microsoft.com/office/drawing/2014/main" id="{0852B9BA-EB7A-454E-92BE-5B8295F83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643188"/>
            <a:ext cx="1238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 descr="http://parijanka.info/gallery/pics/smiles/detki/44247359_baby_SPLASHING212.gif">
            <a:extLst>
              <a:ext uri="{FF2B5EF4-FFF2-40B4-BE49-F238E27FC236}">
                <a16:creationId xmlns:a16="http://schemas.microsoft.com/office/drawing/2014/main" id="{BF127BD9-FDBE-BD46-93C1-A284E4B51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0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6C5A3205-AC7C-AE41-A5E8-FE44C21C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5" descr="http://www.playcast.ru/uploads/2015/11/07/15775142.gif">
            <a:extLst>
              <a:ext uri="{FF2B5EF4-FFF2-40B4-BE49-F238E27FC236}">
                <a16:creationId xmlns:a16="http://schemas.microsoft.com/office/drawing/2014/main" id="{4B2DE6D2-1FF0-E045-9915-D55ED13776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3">
            <a:extLst>
              <a:ext uri="{FF2B5EF4-FFF2-40B4-BE49-F238E27FC236}">
                <a16:creationId xmlns:a16="http://schemas.microsoft.com/office/drawing/2014/main" id="{FC82B755-780E-D246-8DBB-3A17CF5B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500063"/>
            <a:ext cx="5214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070C0"/>
                </a:solidFill>
              </a:rPr>
              <a:t>Как вести себя в ситуации, если у вас стало сводить ногу? </a:t>
            </a:r>
          </a:p>
        </p:txBody>
      </p:sp>
      <p:pic>
        <p:nvPicPr>
          <p:cNvPr id="20485" name="Picture 11" descr="http://u.5klass.net:10/datas/okruzhajuschij-mir/Pravila-bezopasnosti-na-vode/0013-013-Nogu-svela-sudoroga.jpg">
            <a:extLst>
              <a:ext uri="{FF2B5EF4-FFF2-40B4-BE49-F238E27FC236}">
                <a16:creationId xmlns:a16="http://schemas.microsoft.com/office/drawing/2014/main" id="{848CB5CF-5F97-F343-91D4-74DA33A8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6445" r="5745" b="4939"/>
          <a:stretch>
            <a:fillRect/>
          </a:stretch>
        </p:blipFill>
        <p:spPr bwMode="auto">
          <a:xfrm>
            <a:off x="142875" y="4000500"/>
            <a:ext cx="25717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http://www.sliderpoint.org/images/referats/987b/%D1%EB%E0%E9%E412.PNG">
            <a:extLst>
              <a:ext uri="{FF2B5EF4-FFF2-40B4-BE49-F238E27FC236}">
                <a16:creationId xmlns:a16="http://schemas.microsoft.com/office/drawing/2014/main" id="{711EFD40-92C8-454C-8A1B-B3BE6BA8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21191" r="5775" b="13724"/>
          <a:stretch>
            <a:fillRect/>
          </a:stretch>
        </p:blipFill>
        <p:spPr bwMode="auto">
          <a:xfrm>
            <a:off x="2844800" y="2928938"/>
            <a:ext cx="629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78D15889-DCDB-3B4F-B42D-0F34C248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B4A61-D925-47F2-8712-3C1AF99B5987}"/>
              </a:ext>
            </a:extLst>
          </p:cNvPr>
          <p:cNvSpPr/>
          <p:nvPr/>
        </p:nvSpPr>
        <p:spPr>
          <a:xfrm>
            <a:off x="0" y="214290"/>
            <a:ext cx="7358082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Цель: сформировать у детей представление о правилах безопасного поведения на воде в теплое время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BC3ECB-E0E2-4886-99F9-B84AC68E94D8}"/>
              </a:ext>
            </a:extLst>
          </p:cNvPr>
          <p:cNvSpPr/>
          <p:nvPr/>
        </p:nvSpPr>
        <p:spPr>
          <a:xfrm>
            <a:off x="2285984" y="1500174"/>
            <a:ext cx="6858016" cy="2031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/>
                <a:solidFill>
                  <a:srgbClr val="7030A0"/>
                </a:solidFill>
                <a:latin typeface="Verdana" pitchFamily="34" charset="0"/>
                <a:cs typeface="Arial" charset="0"/>
              </a:rPr>
              <a:t>Задачи:</a:t>
            </a:r>
          </a:p>
          <a:p>
            <a:pPr eaLnBrk="1" hangingPunct="1">
              <a:buFontTx/>
              <a:buChar char="-"/>
              <a:defRPr/>
            </a:pPr>
            <a:r>
              <a:rPr lang="ru-RU" b="1" dirty="0">
                <a:ln/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раскрыть причины несчастных случаев на воде;</a:t>
            </a:r>
          </a:p>
          <a:p>
            <a:pPr eaLnBrk="1" hangingPunct="1">
              <a:buFontTx/>
              <a:buChar char="-"/>
              <a:defRPr/>
            </a:pPr>
            <a:r>
              <a:rPr lang="ru-RU" b="1" dirty="0">
                <a:ln/>
                <a:solidFill>
                  <a:srgbClr val="7030A0"/>
                </a:solidFill>
                <a:latin typeface="Verdana" pitchFamily="34" charset="0"/>
                <a:cs typeface="Arial" charset="0"/>
              </a:rPr>
              <a:t>научить действовать правильно в случае опасности;</a:t>
            </a:r>
          </a:p>
          <a:p>
            <a:pPr eaLnBrk="1" hangingPunct="1">
              <a:buFontTx/>
              <a:buChar char="-"/>
              <a:defRPr/>
            </a:pPr>
            <a:r>
              <a:rPr lang="ru-RU" b="1" dirty="0">
                <a:ln/>
                <a:solidFill>
                  <a:srgbClr val="7030A0"/>
                </a:solidFill>
                <a:latin typeface="Verdana" pitchFamily="34" charset="0"/>
                <a:cs typeface="Arial" charset="0"/>
              </a:rPr>
              <a:t>воспитать осторожность и аккуратность в поведении на воде.</a:t>
            </a:r>
          </a:p>
          <a:p>
            <a:pPr eaLnBrk="1" hangingPunct="1">
              <a:buFontTx/>
              <a:buChar char="-"/>
              <a:defRPr/>
            </a:pPr>
            <a:endParaRPr lang="ru-RU" b="1" dirty="0">
              <a:ln/>
              <a:solidFill>
                <a:srgbClr val="7030A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BA7AC5EC-DA99-704F-BF49-D4179E14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214938"/>
            <a:ext cx="8858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cs typeface="Times New Roman" panose="02020603050405020304" pitchFamily="18" charset="0"/>
              </a:rPr>
              <a:t>Оборудование:</a:t>
            </a:r>
            <a:endParaRPr lang="ru-RU" altLang="ru-RU" sz="1800" b="1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cs typeface="Times New Roman" panose="02020603050405020304" pitchFamily="18" charset="0"/>
              </a:rPr>
              <a:t>Физическая карта полушарий Земли, карточки с текстами стихов и правилами безопасного поведения на воде, книга "Что такое? Кто такой?", тетради учащихся (иллюстрации с изображениями водолаза, аквалангиста).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pic>
        <p:nvPicPr>
          <p:cNvPr id="3078" name="Picture 10" descr="http://www.ttsg.de/wDeutsch/pics/animation_shark.gif">
            <a:extLst>
              <a:ext uri="{FF2B5EF4-FFF2-40B4-BE49-F238E27FC236}">
                <a16:creationId xmlns:a16="http://schemas.microsoft.com/office/drawing/2014/main" id="{D8019718-E393-3C46-8D1F-8E1ABBF97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14625"/>
            <a:ext cx="2838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http://www.playcast.ru/uploads/2015/11/07/15775142.gif">
            <a:extLst>
              <a:ext uri="{FF2B5EF4-FFF2-40B4-BE49-F238E27FC236}">
                <a16:creationId xmlns:a16="http://schemas.microsoft.com/office/drawing/2014/main" id="{F3E46A6F-D77F-7940-94F6-E0F4A07E5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C7749BFA-8F41-7346-BDDB-24F416DF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 descr="http://www.playcast.ru/uploads/2015/11/07/15775142.gif">
            <a:extLst>
              <a:ext uri="{FF2B5EF4-FFF2-40B4-BE49-F238E27FC236}">
                <a16:creationId xmlns:a16="http://schemas.microsoft.com/office/drawing/2014/main" id="{9E908FE2-F473-EA4F-BC6A-6339EBFAF2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>
            <a:extLst>
              <a:ext uri="{FF2B5EF4-FFF2-40B4-BE49-F238E27FC236}">
                <a16:creationId xmlns:a16="http://schemas.microsoft.com/office/drawing/2014/main" id="{F4A0985C-0575-9047-A7D9-532B2A95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0"/>
            <a:ext cx="4857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  <a:cs typeface="Times New Roman" panose="02020603050405020304" pitchFamily="18" charset="0"/>
              </a:rPr>
              <a:t>Сегодня на уроке мы говорили о правилах поведения на воде. Послушайте еще одно стихотворение и ответьте: что его герои делали не так?</a:t>
            </a:r>
            <a:endParaRPr lang="ru-RU" altLang="ru-RU" sz="2000" b="1" i="1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70C0"/>
                </a:solidFill>
                <a:cs typeface="Times New Roman" panose="02020603050405020304" pitchFamily="18" charset="0"/>
              </a:rPr>
              <a:t>Стихотворение "Чудаки" </a:t>
            </a:r>
            <a:endParaRPr lang="ru-RU" altLang="ru-RU" sz="2000" b="1">
              <a:solidFill>
                <a:srgbClr val="0070C0"/>
              </a:solidFill>
            </a:endParaRPr>
          </a:p>
        </p:txBody>
      </p:sp>
      <p:pic>
        <p:nvPicPr>
          <p:cNvPr id="21509" name="Picture 3" descr="http://www.bunte-gifs.de/gifs/fahrenfliegen/schiffe_37.gif">
            <a:extLst>
              <a:ext uri="{FF2B5EF4-FFF2-40B4-BE49-F238E27FC236}">
                <a16:creationId xmlns:a16="http://schemas.microsoft.com/office/drawing/2014/main" id="{18228C7C-C852-BE44-BA19-762A08B6C4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214688"/>
            <a:ext cx="1171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http://bezopasnost-detej.ru/images/2013/108-3-bezopasnost-letom-kartinki.jpg">
            <a:extLst>
              <a:ext uri="{FF2B5EF4-FFF2-40B4-BE49-F238E27FC236}">
                <a16:creationId xmlns:a16="http://schemas.microsoft.com/office/drawing/2014/main" id="{EDA5D5EC-9A49-464B-8026-3E2FFCCD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857625"/>
            <a:ext cx="16430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ttp://bezopasnost-detej.ru/images/2013/108-2-bezopasnost-letom-kartinki.jpg">
            <a:extLst>
              <a:ext uri="{FF2B5EF4-FFF2-40B4-BE49-F238E27FC236}">
                <a16:creationId xmlns:a16="http://schemas.microsoft.com/office/drawing/2014/main" id="{3B74C8C4-CF20-834D-9A55-5D8A54CF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00438"/>
            <a:ext cx="15001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http://4.bp.blogspot.com/-y7AHgCd5HmM/TgvobYfD2sI/AAAAAAAAAxg/roVRLSBRIlY/s1600/MCHS-12.jpg">
            <a:extLst>
              <a:ext uri="{FF2B5EF4-FFF2-40B4-BE49-F238E27FC236}">
                <a16:creationId xmlns:a16="http://schemas.microsoft.com/office/drawing/2014/main" id="{67D56BD8-3C19-EE4D-B106-3CE5F71D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928938"/>
            <a:ext cx="1577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http://lana.esy.es/images/images/20659002.jpg">
            <a:extLst>
              <a:ext uri="{FF2B5EF4-FFF2-40B4-BE49-F238E27FC236}">
                <a16:creationId xmlns:a16="http://schemas.microsoft.com/office/drawing/2014/main" id="{E181ABE6-5B50-6B4C-97CD-E1566C00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1" r="57065" b="20502"/>
          <a:stretch>
            <a:fillRect/>
          </a:stretch>
        </p:blipFill>
        <p:spPr bwMode="auto">
          <a:xfrm>
            <a:off x="0" y="4071938"/>
            <a:ext cx="14049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http://providermastermind.com/wp-content/uploads/2014/06/stick_figure_bailing_water_4837.gif">
            <a:extLst>
              <a:ext uri="{FF2B5EF4-FFF2-40B4-BE49-F238E27FC236}">
                <a16:creationId xmlns:a16="http://schemas.microsoft.com/office/drawing/2014/main" id="{80D7A779-8D5E-5C4C-873B-53BC26953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0375"/>
            <a:ext cx="10715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06835801-6A67-BA4F-8782-071B22C9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 descr="http://www.playcast.ru/uploads/2015/11/07/15775142.gif">
            <a:extLst>
              <a:ext uri="{FF2B5EF4-FFF2-40B4-BE49-F238E27FC236}">
                <a16:creationId xmlns:a16="http://schemas.microsoft.com/office/drawing/2014/main" id="{9C2883FC-1AB5-2544-9933-104C6578F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6E8BD618-0BB9-2D49-9211-8255CD93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0"/>
            <a:ext cx="69294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У большой и глубокой реки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Жили-были одни чудаки.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Был у них непослушный характер: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Выплывали они за фарватер,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В незнакомых ныряли местах,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На непрочных катались плотах,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И дырявую лодку качали,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И не знали тревог и печали.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А однажды, во вторник как раз,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Разноцветный надули матрас,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И поплыли на нем за буйки...</a:t>
            </a:r>
            <a:b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Больше нет чудаков у реки!</a:t>
            </a:r>
            <a:endParaRPr lang="ru-RU" altLang="ru-RU" sz="1600" b="1">
              <a:solidFill>
                <a:srgbClr val="306294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62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Какие ошибки допустили чудаки?</a:t>
            </a:r>
            <a:endParaRPr lang="ru-RU" altLang="ru-RU" sz="1600" b="1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629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Чем закончился их отдых у воды?</a:t>
            </a:r>
            <a:endParaRPr lang="ru-RU" altLang="ru-RU" sz="1600" b="1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 Они утонули.</a:t>
            </a:r>
            <a:endParaRPr lang="ru-RU" altLang="ru-RU" sz="1600" b="1">
              <a:solidFill>
                <a:srgbClr val="7030A0"/>
              </a:solidFill>
            </a:endParaRPr>
          </a:p>
        </p:txBody>
      </p:sp>
      <p:pic>
        <p:nvPicPr>
          <p:cNvPr id="22533" name="Picture 6" descr="http://fs00.infourok.ru/images/doc/292/291765/640/img3.jpg">
            <a:extLst>
              <a:ext uri="{FF2B5EF4-FFF2-40B4-BE49-F238E27FC236}">
                <a16:creationId xmlns:a16="http://schemas.microsoft.com/office/drawing/2014/main" id="{760D456D-CBA6-174D-9F43-847467D2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563" r="6248" b="9373"/>
          <a:stretch>
            <a:fillRect/>
          </a:stretch>
        </p:blipFill>
        <p:spPr bwMode="auto">
          <a:xfrm>
            <a:off x="2571750" y="3786188"/>
            <a:ext cx="41433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D4F46D79-B306-C848-8984-7F474316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5" descr="http://www.playcast.ru/uploads/2015/11/07/15775142.gif">
            <a:extLst>
              <a:ext uri="{FF2B5EF4-FFF2-40B4-BE49-F238E27FC236}">
                <a16:creationId xmlns:a16="http://schemas.microsoft.com/office/drawing/2014/main" id="{24E34AA7-4F6A-3B4F-A4AA-2FD188974E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">
            <a:extLst>
              <a:ext uri="{FF2B5EF4-FFF2-40B4-BE49-F238E27FC236}">
                <a16:creationId xmlns:a16="http://schemas.microsoft.com/office/drawing/2014/main" id="{EAD3D945-CFB7-F245-A829-98B7001C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0"/>
            <a:ext cx="55006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Чтобы вас не постигла та же участь, надо выполнять правила безопасного поведения. </a:t>
            </a:r>
            <a:endParaRPr lang="ru-RU" altLang="ru-RU" sz="1600" b="1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7030A0"/>
                </a:solidFill>
                <a:cs typeface="Times New Roman" panose="02020603050405020304" pitchFamily="18" charset="0"/>
              </a:rPr>
              <a:t>Правила безопасного поведения на воде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1.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Когда ты купаешься, рядом должны быть взрослые.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2.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стой и не играй в тех местах, откуда можно упасть в воду (на краю пристани, мосту, крутом берегу).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3.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затевай шумных игр на плавающих средствах (лодках, катерах, надувных матрасах, плотах и т.д.).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4.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заходи на глубокое место, если не умеешь плавать.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5.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ныряй в незнакомых местах.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6.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заплывай за буйки.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7.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подплывай близко к судам.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8.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Нельзя, играя на воде, тянуть друг друга под воду, топить.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9.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Не заплывай далеко на надувных предметах.</a:t>
            </a:r>
            <a:b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10. Не раскачивай лодку, не ходи по ней и не перегибайся через борт.</a:t>
            </a:r>
            <a:endParaRPr lang="ru-RU" altLang="ru-RU" sz="1600" b="1">
              <a:solidFill>
                <a:srgbClr val="7030A0"/>
              </a:solidFill>
            </a:endParaRPr>
          </a:p>
        </p:txBody>
      </p:sp>
      <p:pic>
        <p:nvPicPr>
          <p:cNvPr id="23557" name="Picture 3" descr="http://newsgomel.by/sites/default/files/watermarked-114.jpg">
            <a:extLst>
              <a:ext uri="{FF2B5EF4-FFF2-40B4-BE49-F238E27FC236}">
                <a16:creationId xmlns:a16="http://schemas.microsoft.com/office/drawing/2014/main" id="{E436E970-06F8-1943-B8AA-026AC6CF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4532" b="7854"/>
          <a:stretch>
            <a:fillRect/>
          </a:stretch>
        </p:blipFill>
        <p:spPr bwMode="auto">
          <a:xfrm>
            <a:off x="7286625" y="2928938"/>
            <a:ext cx="15716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http://v.900igr.net:10/datas/obg/Pravila-povedenija-detej-na-vode/0011-011-Raskachivat-lodku-ne-nado.jpg">
            <a:extLst>
              <a:ext uri="{FF2B5EF4-FFF2-40B4-BE49-F238E27FC236}">
                <a16:creationId xmlns:a16="http://schemas.microsoft.com/office/drawing/2014/main" id="{46CEC98D-D8B9-8448-910C-FF1EFCE6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19334" r="38371" b="25885"/>
          <a:stretch>
            <a:fillRect/>
          </a:stretch>
        </p:blipFill>
        <p:spPr bwMode="auto">
          <a:xfrm>
            <a:off x="214313" y="3714750"/>
            <a:ext cx="192881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ttp://www.suvenir112.ru/wa-data/public/shop/products/03/02/203/images/258/258.750x0.jpg">
            <a:extLst>
              <a:ext uri="{FF2B5EF4-FFF2-40B4-BE49-F238E27FC236}">
                <a16:creationId xmlns:a16="http://schemas.microsoft.com/office/drawing/2014/main" id="{3D5DF75D-9B8B-9941-B183-E6C2D9B5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00563"/>
            <a:ext cx="151765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https://origin.ih.constantcontact.com/fs165/1117397926699/img/9.png?ver=1404744552000">
            <a:extLst>
              <a:ext uri="{FF2B5EF4-FFF2-40B4-BE49-F238E27FC236}">
                <a16:creationId xmlns:a16="http://schemas.microsoft.com/office/drawing/2014/main" id="{ABACA400-B13F-A44E-A7F9-66965CA0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25"/>
            <a:ext cx="20002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D3C79A47-05D1-CE41-A818-299BE452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A6B9D74-CFF1-41BF-93F6-BAA5480C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22" y="928688"/>
            <a:ext cx="60722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7200" b="1" dirty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Молодцы !</a:t>
            </a:r>
          </a:p>
        </p:txBody>
      </p:sp>
      <p:pic>
        <p:nvPicPr>
          <p:cNvPr id="24582" name="Picture 8" descr="Анимашки Мультяшки">
            <a:hlinkClick r:id="rId3"/>
            <a:extLst>
              <a:ext uri="{FF2B5EF4-FFF2-40B4-BE49-F238E27FC236}">
                <a16:creationId xmlns:a16="http://schemas.microsoft.com/office/drawing/2014/main" id="{7C9C0F9B-A7B3-DF48-8240-7925A5509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71750"/>
            <a:ext cx="35718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8CCCE4F7-6344-E341-894B-BCBC9B05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http://www.gifmania.com.ua/Animated-Gifs-Rechi/Animations-Educational-Material/Images-Globes/Globes-85872.gif">
            <a:extLst>
              <a:ext uri="{FF2B5EF4-FFF2-40B4-BE49-F238E27FC236}">
                <a16:creationId xmlns:a16="http://schemas.microsoft.com/office/drawing/2014/main" id="{67E41116-1B0B-004C-B7C8-12A7D56D7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43300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6">
            <a:extLst>
              <a:ext uri="{FF2B5EF4-FFF2-40B4-BE49-F238E27FC236}">
                <a16:creationId xmlns:a16="http://schemas.microsoft.com/office/drawing/2014/main" id="{76BF3AA2-2242-3B40-BF6F-FF91AF02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86125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Посмотрите на карту мира. Какой краски на ней больше всего?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Что на физической карте отмечают таким цветом?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70C0"/>
              </a:solidFill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6CD10FD-6806-416D-8979-E081A54E4B2E}"/>
              </a:ext>
            </a:extLst>
          </p:cNvPr>
          <p:cNvSpPr/>
          <p:nvPr/>
        </p:nvSpPr>
        <p:spPr>
          <a:xfrm>
            <a:off x="2214546" y="3929066"/>
            <a:ext cx="500066" cy="28575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04" name="Rectangle 9">
            <a:extLst>
              <a:ext uri="{FF2B5EF4-FFF2-40B4-BE49-F238E27FC236}">
                <a16:creationId xmlns:a16="http://schemas.microsoft.com/office/drawing/2014/main" id="{492A57DD-DC56-754E-A044-C4960C3B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7688"/>
            <a:ext cx="6215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Вода 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 одно из самых важных для живых организмов веществ. При недостатке воды жизнь организмов нарушается. Растения увядают и могут погибнуть. Животные, лишенные воды, быстро погибают. Потеря воды опаснее для организма, чем голодание: без пищи человек может прожить больше месяца, без воды 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 несколько дней. Вода 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600" b="1">
                <a:solidFill>
                  <a:srgbClr val="7030A0"/>
                </a:solidFill>
                <a:cs typeface="Times New Roman" panose="02020603050405020304" pitchFamily="18" charset="0"/>
              </a:rPr>
              <a:t> добрый друг и помощник человека. Но бывают ситуации, когда вода может стать для человека врагом. В каких случаях это может быть?</a:t>
            </a:r>
            <a:endParaRPr lang="ru-RU" altLang="ru-RU" sz="1600" b="1">
              <a:solidFill>
                <a:srgbClr val="7030A0"/>
              </a:solidFill>
            </a:endParaRPr>
          </a:p>
        </p:txBody>
      </p:sp>
      <p:pic>
        <p:nvPicPr>
          <p:cNvPr id="4105" name="Picture 15" descr="http://www.playcast.ru/uploads/2015/11/07/15775142.gif">
            <a:extLst>
              <a:ext uri="{FF2B5EF4-FFF2-40B4-BE49-F238E27FC236}">
                <a16:creationId xmlns:a16="http://schemas.microsoft.com/office/drawing/2014/main" id="{3D7B29D0-E193-B342-B6AE-CC1BA25CB5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9439C7FD-992D-C84B-BF02-7BD275C5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>
            <a:extLst>
              <a:ext uri="{FF2B5EF4-FFF2-40B4-BE49-F238E27FC236}">
                <a16:creationId xmlns:a16="http://schemas.microsoft.com/office/drawing/2014/main" id="{AA762CFA-1454-6C42-8086-30E74AA4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0"/>
            <a:ext cx="5429250" cy="2428875"/>
          </a:xfrm>
          <a:prstGeom prst="cloudCallout">
            <a:avLst>
              <a:gd name="adj1" fmla="val -16139"/>
              <a:gd name="adj2" fmla="val 89009"/>
            </a:avLst>
          </a:prstGeom>
          <a:solidFill>
            <a:schemeClr val="bg1"/>
          </a:solidFill>
          <a:ln w="25400" algn="ctr">
            <a:solidFill>
              <a:srgbClr val="306294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E93B5CC-4938-BF40-A241-EDB24D62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357188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cs typeface="Times New Roman" panose="02020603050405020304" pitchFamily="18" charset="0"/>
              </a:rPr>
              <a:t>Сегодня мы познакомимся с правилами поведения на воде. Прочитайте тему сегодняшнего урока.</a:t>
            </a:r>
            <a:endParaRPr lang="ru-RU" altLang="ru-RU" sz="16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cs typeface="Times New Roman" panose="02020603050405020304" pitchFamily="18" charset="0"/>
              </a:rPr>
              <a:t>На доске</a:t>
            </a:r>
            <a:r>
              <a:rPr lang="ru-RU" altLang="ru-RU" sz="2000" b="1">
                <a:solidFill>
                  <a:srgbClr val="0070C0"/>
                </a:solidFill>
                <a:cs typeface="Times New Roman" panose="02020603050405020304" pitchFamily="18" charset="0"/>
              </a:rPr>
              <a:t>:«Правила безопасного поведения на воде в теплое время года»</a:t>
            </a:r>
            <a:endParaRPr lang="ru-RU" altLang="ru-RU" sz="2000" b="1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00000"/>
              </a:solidFill>
            </a:endParaRPr>
          </a:p>
        </p:txBody>
      </p:sp>
      <p:pic>
        <p:nvPicPr>
          <p:cNvPr id="5128" name="Picture 8" descr="http://lib.exdat.com/tw_files2/urls_141/55/d-54938/54938_html_m2e41e33d.jpg">
            <a:extLst>
              <a:ext uri="{FF2B5EF4-FFF2-40B4-BE49-F238E27FC236}">
                <a16:creationId xmlns:a16="http://schemas.microsoft.com/office/drawing/2014/main" id="{35C3A420-29DD-4713-AC53-C0E31569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571736" cy="16448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30" name="Picture 10" descr="http://www.wedlife.ru/photos/14/3345/4959450acb0daa92d1_668829_l.jpg">
            <a:extLst>
              <a:ext uri="{FF2B5EF4-FFF2-40B4-BE49-F238E27FC236}">
                <a16:creationId xmlns:a16="http://schemas.microsoft.com/office/drawing/2014/main" id="{41B2D4ED-50AB-47C7-A15C-7E236991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2512479" cy="15716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32" name="Picture 12" descr="http://ll-images.veoh.com/thumb/w160/user-AdventureTV4.gif">
            <a:extLst>
              <a:ext uri="{FF2B5EF4-FFF2-40B4-BE49-F238E27FC236}">
                <a16:creationId xmlns:a16="http://schemas.microsoft.com/office/drawing/2014/main" id="{25804686-49FB-4CEB-A556-ED9E012FC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572140"/>
            <a:ext cx="1524000" cy="1171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4" descr="http://www.smileycons.com/expansion/variety/1.gif">
            <a:extLst>
              <a:ext uri="{FF2B5EF4-FFF2-40B4-BE49-F238E27FC236}">
                <a16:creationId xmlns:a16="http://schemas.microsoft.com/office/drawing/2014/main" id="{39224F83-A6F7-1040-865A-B690AC324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5429250"/>
            <a:ext cx="63960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http://www.playcast.ru/uploads/2015/11/07/15775142.gif">
            <a:extLst>
              <a:ext uri="{FF2B5EF4-FFF2-40B4-BE49-F238E27FC236}">
                <a16:creationId xmlns:a16="http://schemas.microsoft.com/office/drawing/2014/main" id="{A8C2C4F5-37AA-B746-8ED4-7261866C0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9EF7654C-C64C-F647-BF9D-BA88459E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04F5650C-A745-204D-825A-68FD75CE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642938"/>
            <a:ext cx="54292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cs typeface="Times New Roman" panose="02020603050405020304" pitchFamily="18" charset="0"/>
              </a:rPr>
              <a:t>Знакомство с новым материалом</a:t>
            </a:r>
            <a:endParaRPr lang="ru-RU" altLang="ru-RU" sz="180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cs typeface="Times New Roman" panose="02020603050405020304" pitchFamily="18" charset="0"/>
              </a:rPr>
              <a:t>Трудно вообразить, что было бы на Земле без рек, прудов, озер, морей. Наверное, планета была бы похожа на пустыню или каменистую местность. К счастью, на Земле достаточно большие водные пространства, и человек издавна селился на их берегах, потому что где вода, там и жизнь.</a:t>
            </a:r>
            <a:endParaRPr lang="ru-RU" altLang="ru-RU" sz="1600" b="1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cs typeface="Times New Roman" panose="02020603050405020304" pitchFamily="18" charset="0"/>
              </a:rPr>
              <a:t>В какое время года вы чаще всего стремитесь к водоемам?</a:t>
            </a:r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6148" name="Прямоугольник 6">
            <a:extLst>
              <a:ext uri="{FF2B5EF4-FFF2-40B4-BE49-F238E27FC236}">
                <a16:creationId xmlns:a16="http://schemas.microsoft.com/office/drawing/2014/main" id="{FA4D79FD-DF5F-6447-B410-A7C9926D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14688"/>
            <a:ext cx="650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</a:rPr>
              <a:t>Сегодня мы поговорим о поведении у воды летом. Чтобы не испортить себе отдых, надо соблюдать определенные правила безопасного поведения.</a:t>
            </a:r>
          </a:p>
        </p:txBody>
      </p:sp>
      <p:pic>
        <p:nvPicPr>
          <p:cNvPr id="6153" name="Picture 9" descr="http://www.playing-field.ru/img/2015/052205/3012216">
            <a:extLst>
              <a:ext uri="{FF2B5EF4-FFF2-40B4-BE49-F238E27FC236}">
                <a16:creationId xmlns:a16="http://schemas.microsoft.com/office/drawing/2014/main" id="{FBEEA3DC-BD9C-41C4-8C89-A3EDCBDB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499" y="3714752"/>
            <a:ext cx="2166657" cy="27906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0" name="Picture 11" descr="http://900igr.net/data/skazki-i-igry/Deti.files/0079-167-Igrat-s-peskom.gif">
            <a:extLst>
              <a:ext uri="{FF2B5EF4-FFF2-40B4-BE49-F238E27FC236}">
                <a16:creationId xmlns:a16="http://schemas.microsoft.com/office/drawing/2014/main" id="{0E8DB025-B172-0B42-A0FA-F0D625F40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4467225"/>
            <a:ext cx="3333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ttp://kontdet.ru/upload/medialibrary/76e/76e1cecc046556fec90c67464d9a0c9a.jpg">
            <a:extLst>
              <a:ext uri="{FF2B5EF4-FFF2-40B4-BE49-F238E27FC236}">
                <a16:creationId xmlns:a16="http://schemas.microsoft.com/office/drawing/2014/main" id="{21C58521-E53D-47EF-A345-6B9FA8DC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357826"/>
            <a:ext cx="2071702" cy="11653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2" name="Picture 15" descr="http://www.playcast.ru/uploads/2015/11/07/15775142.gif">
            <a:extLst>
              <a:ext uri="{FF2B5EF4-FFF2-40B4-BE49-F238E27FC236}">
                <a16:creationId xmlns:a16="http://schemas.microsoft.com/office/drawing/2014/main" id="{BC88BE47-7A97-1E4A-8797-7C16931FA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B044D8F4-92CD-1B41-BCA0-3C4E2A47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44EFAED0-7445-E44B-952D-9F52F39C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000125"/>
            <a:ext cx="685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u="sng">
                <a:solidFill>
                  <a:srgbClr val="306294"/>
                </a:solidFill>
                <a:cs typeface="Times New Roman" panose="02020603050405020304" pitchFamily="18" charset="0"/>
              </a:rPr>
              <a:t>Какие правила вы можете сформулировать?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306294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Самое главное правило: когда мы купаемся, рядом должны быть взрослые.</a:t>
            </a:r>
            <a:b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3062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 Нельзя нырять в незнакомых местах.</a:t>
            </a:r>
            <a:b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3062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 Нельзя заплывать за буйки.</a:t>
            </a:r>
            <a:b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3062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800" b="1">
                <a:solidFill>
                  <a:srgbClr val="306294"/>
                </a:solidFill>
                <a:cs typeface="Times New Roman" panose="02020603050405020304" pitchFamily="18" charset="0"/>
              </a:rPr>
              <a:t> Играя в воде, даже в шутку нельзя "топить" своих друзей.</a:t>
            </a:r>
            <a:endParaRPr lang="ru-RU" altLang="ru-RU" sz="1800" b="1">
              <a:solidFill>
                <a:srgbClr val="306294"/>
              </a:solidFill>
            </a:endParaRPr>
          </a:p>
        </p:txBody>
      </p:sp>
      <p:pic>
        <p:nvPicPr>
          <p:cNvPr id="32771" name="Picture 3" descr="https://pbs.twimg.com/media/CIQKkkkWUAA34uE.jpg">
            <a:extLst>
              <a:ext uri="{FF2B5EF4-FFF2-40B4-BE49-F238E27FC236}">
                <a16:creationId xmlns:a16="http://schemas.microsoft.com/office/drawing/2014/main" id="{FE4B2CB9-7CAF-41CA-8DF5-3FA9469C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2497832" cy="17859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5" name="Picture 7" descr="http://www.gazetavolna.ru/preview/1684_%2123_.jpg">
            <a:extLst>
              <a:ext uri="{FF2B5EF4-FFF2-40B4-BE49-F238E27FC236}">
                <a16:creationId xmlns:a16="http://schemas.microsoft.com/office/drawing/2014/main" id="{4CD6CED7-90BF-44A4-813C-34A3567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357562"/>
            <a:ext cx="2071702" cy="13140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7" name="Picture 9" descr="http://kuhta.clan.su/_ph/18/221532942.jpg">
            <a:extLst>
              <a:ext uri="{FF2B5EF4-FFF2-40B4-BE49-F238E27FC236}">
                <a16:creationId xmlns:a16="http://schemas.microsoft.com/office/drawing/2014/main" id="{25A4619C-8DE3-4C20-97BA-442D1D7D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4168854" cy="29049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5" name="Picture 15" descr="http://www.playcast.ru/uploads/2015/11/07/15775142.gif">
            <a:extLst>
              <a:ext uri="{FF2B5EF4-FFF2-40B4-BE49-F238E27FC236}">
                <a16:creationId xmlns:a16="http://schemas.microsoft.com/office/drawing/2014/main" id="{65ABE160-9D9D-AA4F-B2B0-F9F16ACEED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843C594A-FD8A-F740-A134-D6824BA1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>
            <a:extLst>
              <a:ext uri="{FF2B5EF4-FFF2-40B4-BE49-F238E27FC236}">
                <a16:creationId xmlns:a16="http://schemas.microsoft.com/office/drawing/2014/main" id="{A4A7AD20-C3C6-2343-9AA3-23DF6C10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43000"/>
            <a:ext cx="63579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 ваших ответах прозвучало слово "буек". Что оно обозначает?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Буек – поплавок, выставляемый для обозначения места постановки сетей, указание чего-либо на воде. Вы можете запутаться в рыболовной сети и утонуть. Дно за буйками может представлять опасность – можно пораниться, а также, заплыв за буйки, вы можете попасть под проплывающее мимо морское или речное судно, капитан которого никак не ожидает встретить вас в этом месте.</a:t>
            </a:r>
            <a:br>
              <a:rPr lang="ru-RU" altLang="ru-RU" sz="1600" b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16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35843" name="Picture 3" descr="http://mozdok-int1.ucoz.ru/BEZOPASNOST/kartinki/pravila/opasno_podplyvat_k_sudam-kateram_i_motornym_lodkam.jpg">
            <a:extLst>
              <a:ext uri="{FF2B5EF4-FFF2-40B4-BE49-F238E27FC236}">
                <a16:creationId xmlns:a16="http://schemas.microsoft.com/office/drawing/2014/main" id="{33B61D0D-1927-425B-BFEA-041F841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2071702" cy="13051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5" name="Picture 5" descr="http://4.bp.blogspot.com/-y7AHgCd5HmM/TgvobYfD2sI/AAAAAAAAAxg/roVRLSBRIlY/s1600/MCHS-12.jpg">
            <a:extLst>
              <a:ext uri="{FF2B5EF4-FFF2-40B4-BE49-F238E27FC236}">
                <a16:creationId xmlns:a16="http://schemas.microsoft.com/office/drawing/2014/main" id="{EB1D6A22-FCFA-412A-9F1B-D57BC17A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14752"/>
            <a:ext cx="2141974" cy="1357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7" name="Picture 7" descr="http://zn.sb.by/userfiles/bezopasnost%27.jpg">
            <a:extLst>
              <a:ext uri="{FF2B5EF4-FFF2-40B4-BE49-F238E27FC236}">
                <a16:creationId xmlns:a16="http://schemas.microsoft.com/office/drawing/2014/main" id="{BB68D536-CE47-4BD6-A76E-00AAFED3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929066"/>
            <a:ext cx="1847065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9" name="Picture 9" descr="http://alushta-dom.in.ua/wp-content/uploads/2011/02/kupanie-storm.jpg">
            <a:extLst>
              <a:ext uri="{FF2B5EF4-FFF2-40B4-BE49-F238E27FC236}">
                <a16:creationId xmlns:a16="http://schemas.microsoft.com/office/drawing/2014/main" id="{2797D67A-EA30-4200-8C76-8B91D86E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1833522" cy="14668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51" name="Picture 11" descr="http://copypast.ru/foto6/2316/summer/summer_012.jpg">
            <a:extLst>
              <a:ext uri="{FF2B5EF4-FFF2-40B4-BE49-F238E27FC236}">
                <a16:creationId xmlns:a16="http://schemas.microsoft.com/office/drawing/2014/main" id="{CA8E5D27-6B87-4944-8F89-5E6013C6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500702"/>
            <a:ext cx="1673966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1" name="Picture 15" descr="http://www.playcast.ru/uploads/2015/11/07/15775142.gif">
            <a:extLst>
              <a:ext uri="{FF2B5EF4-FFF2-40B4-BE49-F238E27FC236}">
                <a16:creationId xmlns:a16="http://schemas.microsoft.com/office/drawing/2014/main" id="{F154AA49-4E7C-C445-810C-C80CCC4CC7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4287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0F5D187E-4E25-494E-A42A-9100179A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146DFBB9-D276-B941-B63E-FBCF6A31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428625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 какими людьми вы можете встретиться, отдыхая у водоема?</a:t>
            </a:r>
            <a:endParaRPr lang="ru-RU" altLang="ru-RU" sz="20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37891" name="Picture 3" descr="http://img.rufox.ru/files/big2/202560.jpg">
            <a:extLst>
              <a:ext uri="{FF2B5EF4-FFF2-40B4-BE49-F238E27FC236}">
                <a16:creationId xmlns:a16="http://schemas.microsoft.com/office/drawing/2014/main" id="{34DEBB84-38FE-47BA-81AC-D89BAEA0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143248"/>
            <a:ext cx="1357322" cy="11401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895" name="Picture 7" descr="http://boombob.ru/img/picture/Jun/26/f7e35143777167431c0a272e617954b1/8.jpg">
            <a:extLst>
              <a:ext uri="{FF2B5EF4-FFF2-40B4-BE49-F238E27FC236}">
                <a16:creationId xmlns:a16="http://schemas.microsoft.com/office/drawing/2014/main" id="{FCB6D9F0-71B1-4F60-BA3E-A1F34D0F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2071652" cy="13811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2" name="Picture 13" descr="http://i303.photobucket.com/albums/nn132/innfatuate/75rn6.gif">
            <a:extLst>
              <a:ext uri="{FF2B5EF4-FFF2-40B4-BE49-F238E27FC236}">
                <a16:creationId xmlns:a16="http://schemas.microsoft.com/office/drawing/2014/main" id="{93A3F51A-20AF-174F-AC0C-82B0B041C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http://i1117.photobucket.com/albums/k598/rizali1/1-7.gif">
            <a:extLst>
              <a:ext uri="{FF2B5EF4-FFF2-40B4-BE49-F238E27FC236}">
                <a16:creationId xmlns:a16="http://schemas.microsoft.com/office/drawing/2014/main" id="{4A4E7239-D835-4EB0-8592-4DE1C01BD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3333" y="2643182"/>
            <a:ext cx="2232437" cy="17859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4" name="Picture 9" descr="http://img-fotki.yandex.ru/get/6306/128723033.33/0_7e65d_6c777654_-1-S">
            <a:extLst>
              <a:ext uri="{FF2B5EF4-FFF2-40B4-BE49-F238E27FC236}">
                <a16:creationId xmlns:a16="http://schemas.microsoft.com/office/drawing/2014/main" id="{019A2104-826C-EC40-96B3-91F40192D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43313"/>
            <a:ext cx="64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http://i676.photobucket.com/albums/vv126/Marston72/Dancing%20Smileys/1586.gif">
            <a:extLst>
              <a:ext uri="{FF2B5EF4-FFF2-40B4-BE49-F238E27FC236}">
                <a16:creationId xmlns:a16="http://schemas.microsoft.com/office/drawing/2014/main" id="{44EFE3EA-6596-F942-8D8C-36D6649F9B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000500"/>
            <a:ext cx="1108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ttp://s.myniceprofile.com/myspacepic/1666/166640.gif">
            <a:extLst>
              <a:ext uri="{FF2B5EF4-FFF2-40B4-BE49-F238E27FC236}">
                <a16:creationId xmlns:a16="http://schemas.microsoft.com/office/drawing/2014/main" id="{FD900304-FCDA-024F-AFAF-A2B8335D32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04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049968-89AD-4181-AECF-3BD0F4322631}"/>
              </a:ext>
            </a:extLst>
          </p:cNvPr>
          <p:cNvSpPr/>
          <p:nvPr/>
        </p:nvSpPr>
        <p:spPr>
          <a:xfrm>
            <a:off x="7572396" y="4500570"/>
            <a:ext cx="1428760" cy="2857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Спасатели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0D9CC7-BBF8-4ABB-B40C-A4B35A854FAD}"/>
              </a:ext>
            </a:extLst>
          </p:cNvPr>
          <p:cNvSpPr/>
          <p:nvPr/>
        </p:nvSpPr>
        <p:spPr>
          <a:xfrm>
            <a:off x="1428728" y="4572008"/>
            <a:ext cx="4786346" cy="28575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Капитаны, матросы, водолазы</a:t>
            </a:r>
          </a:p>
        </p:txBody>
      </p:sp>
      <p:sp>
        <p:nvSpPr>
          <p:cNvPr id="9233" name="Rectangle 16">
            <a:extLst>
              <a:ext uri="{FF2B5EF4-FFF2-40B4-BE49-F238E27FC236}">
                <a16:creationId xmlns:a16="http://schemas.microsoft.com/office/drawing/2014/main" id="{6AFD7FAF-0745-E749-9BA5-9CA23EFC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7188" y="5143500"/>
            <a:ext cx="55721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Что входит в обязанности </a:t>
            </a:r>
            <a:r>
              <a:rPr lang="ru-RU" altLang="ru-RU" sz="1600" b="1" i="1">
                <a:latin typeface="Verdana" panose="020B0604030504040204" pitchFamily="34" charset="0"/>
                <a:cs typeface="Times New Roman" panose="02020603050405020304" pitchFamily="18" charset="0"/>
              </a:rPr>
              <a:t>капитана</a:t>
            </a:r>
            <a:r>
              <a:rPr lang="ru-RU" altLang="ru-RU" sz="1600" b="1">
                <a:latin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ru-RU" altLang="ru-RU" sz="1600" b="1">
              <a:latin typeface="Verdana" panose="020B0604030504040204" pitchFamily="34" charset="0"/>
            </a:endParaRPr>
          </a:p>
        </p:txBody>
      </p:sp>
      <p:pic>
        <p:nvPicPr>
          <p:cNvPr id="37906" name="Picture 18" descr="http://www.prom-flash.com/uploads/posts/2012-08/1346239342_4_prom-flash.com.jpg">
            <a:extLst>
              <a:ext uri="{FF2B5EF4-FFF2-40B4-BE49-F238E27FC236}">
                <a16:creationId xmlns:a16="http://schemas.microsoft.com/office/drawing/2014/main" id="{570A78EF-74C5-4BA8-B4B4-27C3865E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5572140"/>
            <a:ext cx="1788557" cy="10001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235" name="Rectangle 19">
            <a:extLst>
              <a:ext uri="{FF2B5EF4-FFF2-40B4-BE49-F238E27FC236}">
                <a16:creationId xmlns:a16="http://schemas.microsoft.com/office/drawing/2014/main" id="{79A329AE-9C24-0540-AC73-AF0D5527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000625"/>
            <a:ext cx="335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Кто такие </a:t>
            </a:r>
            <a:r>
              <a:rPr lang="ru-RU" altLang="ru-RU" sz="1600" b="1" i="1">
                <a:cs typeface="Times New Roman" panose="02020603050405020304" pitchFamily="18" charset="0"/>
              </a:rPr>
              <a:t>спасатели</a:t>
            </a:r>
            <a:r>
              <a:rPr lang="ru-RU" altLang="ru-RU" sz="1600" b="1">
                <a:cs typeface="Times New Roman" panose="02020603050405020304" pitchFamily="18" charset="0"/>
              </a:rPr>
              <a:t>?</a:t>
            </a:r>
            <a:endParaRPr lang="ru-RU" altLang="ru-RU" sz="1600" b="1"/>
          </a:p>
        </p:txBody>
      </p:sp>
      <p:pic>
        <p:nvPicPr>
          <p:cNvPr id="9236" name="Picture 15" descr="http://www.playcast.ru/uploads/2015/11/07/15775142.gif">
            <a:extLst>
              <a:ext uri="{FF2B5EF4-FFF2-40B4-BE49-F238E27FC236}">
                <a16:creationId xmlns:a16="http://schemas.microsoft.com/office/drawing/2014/main" id="{C22F5063-E037-0A4B-8E12-82999A2CB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allpaperus.org/wallpapers/09/254/beach-beach-1600x1200-wallpaper-2250614.jpg">
            <a:extLst>
              <a:ext uri="{FF2B5EF4-FFF2-40B4-BE49-F238E27FC236}">
                <a16:creationId xmlns:a16="http://schemas.microsoft.com/office/drawing/2014/main" id="{3E7D87DA-3FCD-0F47-86CA-78F6C8A0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8E98D2-2C38-483F-B924-4EF8C6261C55}"/>
              </a:ext>
            </a:extLst>
          </p:cNvPr>
          <p:cNvSpPr/>
          <p:nvPr/>
        </p:nvSpPr>
        <p:spPr>
          <a:xfrm>
            <a:off x="3143240" y="214290"/>
            <a:ext cx="3000396" cy="2857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>Спасатели:</a:t>
            </a:r>
          </a:p>
        </p:txBody>
      </p:sp>
      <p:sp>
        <p:nvSpPr>
          <p:cNvPr id="10246" name="Rectangle 1">
            <a:extLst>
              <a:ext uri="{FF2B5EF4-FFF2-40B4-BE49-F238E27FC236}">
                <a16:creationId xmlns:a16="http://schemas.microsoft.com/office/drawing/2014/main" id="{41A8AC8A-2D90-9243-A6DE-921DBADF7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500188"/>
            <a:ext cx="70723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anose="020B0604030504040204" pitchFamily="34" charset="0"/>
                <a:cs typeface="Times New Roman" panose="02020603050405020304" pitchFamily="18" charset="0"/>
              </a:rPr>
              <a:t>Летом мы часто видим их у реки. Они наблюдают за поведением людей и оказывают помощь, если кому-то вдруг стало плохо, человек начал тонуть.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anose="020B0604030504040204" pitchFamily="34" charset="0"/>
                <a:cs typeface="Times New Roman" panose="02020603050405020304" pitchFamily="18" charset="0"/>
              </a:rPr>
              <a:t>Это очень сложная и ответственная работа, поэтому постарайтесь вести себя так, чтобы спасателям не пришлось выручать из беды вас. И еще запомните, что нельзя кричать: "Тону!" – если не происходит ничего серьезного. Спасатели бросятся к вам на этот крик, а в данное время в воде может оказаться человек, которому на самом деле понадобится помощь. Выясняя, что вы пошутили, спасатели потеряют силы и время.</a:t>
            </a:r>
            <a:br>
              <a:rPr lang="ru-RU" altLang="ru-RU" sz="14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ru-RU" altLang="ru-RU" sz="1200">
                <a:cs typeface="Times New Roman" panose="02020603050405020304" pitchFamily="18" charset="0"/>
              </a:rPr>
            </a:br>
            <a:endParaRPr lang="ru-RU" altLang="ru-RU" sz="1800"/>
          </a:p>
        </p:txBody>
      </p:sp>
      <p:pic>
        <p:nvPicPr>
          <p:cNvPr id="36867" name="Picture 3" descr="http://holidays.edu.yar.ru/images/safety/memo_1_2.jpg">
            <a:extLst>
              <a:ext uri="{FF2B5EF4-FFF2-40B4-BE49-F238E27FC236}">
                <a16:creationId xmlns:a16="http://schemas.microsoft.com/office/drawing/2014/main" id="{D47CAFA6-0A1B-4951-8A2E-96B6E6B6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14752"/>
            <a:ext cx="2009439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69" name="Picture 5" descr="http://tomsk.ru:8080/userpic/news/2014/Jul/18/681931_view.jpg">
            <a:extLst>
              <a:ext uri="{FF2B5EF4-FFF2-40B4-BE49-F238E27FC236}">
                <a16:creationId xmlns:a16="http://schemas.microsoft.com/office/drawing/2014/main" id="{32023952-16CA-46E5-A531-86974BF7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786322"/>
            <a:ext cx="1930032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71" name="Picture 7" descr="http://doktarzdrav.ru/wp-content/uploads/2014/10/%D0%A3%D1%82%D0%BE%D0%BF%D0%BB%D0%B5%D0%BD%D0%B8%D0%B52.png">
            <a:extLst>
              <a:ext uri="{FF2B5EF4-FFF2-40B4-BE49-F238E27FC236}">
                <a16:creationId xmlns:a16="http://schemas.microsoft.com/office/drawing/2014/main" id="{AFF4B602-F150-42E0-BEC6-8F3AD6B6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429264"/>
            <a:ext cx="1918930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75" name="Picture 11" descr="http://ivanovocat.ru.images.1c-bitrix-cdn.ru/upload/iblock/cb1/cb1e1f5ad61957dad1d531b628a21896.jpg?143531821059636">
            <a:extLst>
              <a:ext uri="{FF2B5EF4-FFF2-40B4-BE49-F238E27FC236}">
                <a16:creationId xmlns:a16="http://schemas.microsoft.com/office/drawing/2014/main" id="{3EADC409-50FD-41DF-9784-38FB5745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429264"/>
            <a:ext cx="1826881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77" name="Picture 13" descr="http://www.borovichionline.ru/images/cms/data/472910/1370161723-1.jpg">
            <a:extLst>
              <a:ext uri="{FF2B5EF4-FFF2-40B4-BE49-F238E27FC236}">
                <a16:creationId xmlns:a16="http://schemas.microsoft.com/office/drawing/2014/main" id="{732A9D2D-AD04-487F-A56C-1193268E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643314"/>
            <a:ext cx="1773938" cy="1643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79" name="Picture 15" descr="http://smart-lab.ru/uploads/images/00/68/50/2013/04/16/d626b8284f.jpg">
            <a:extLst>
              <a:ext uri="{FF2B5EF4-FFF2-40B4-BE49-F238E27FC236}">
                <a16:creationId xmlns:a16="http://schemas.microsoft.com/office/drawing/2014/main" id="{586F8E3F-3963-4193-92CE-6DDAEEE1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786190"/>
            <a:ext cx="1000132" cy="1058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53" name="Picture 15" descr="http://www.playcast.ru/uploads/2015/11/07/15775142.gif">
            <a:extLst>
              <a:ext uri="{FF2B5EF4-FFF2-40B4-BE49-F238E27FC236}">
                <a16:creationId xmlns:a16="http://schemas.microsoft.com/office/drawing/2014/main" id="{489CD1F2-AA42-2D4F-A4DD-63729F8F4E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1284</Words>
  <Application>Microsoft Macintosh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Microsoft Office</cp:lastModifiedBy>
  <cp:revision>725</cp:revision>
  <dcterms:created xsi:type="dcterms:W3CDTF">2010-05-23T14:28:12Z</dcterms:created>
  <dcterms:modified xsi:type="dcterms:W3CDTF">2020-05-02T13:30:32Z</dcterms:modified>
</cp:coreProperties>
</file>