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93" r:id="rId4"/>
    <p:sldId id="288" r:id="rId5"/>
    <p:sldId id="289" r:id="rId6"/>
    <p:sldId id="290" r:id="rId7"/>
    <p:sldId id="294" r:id="rId8"/>
    <p:sldId id="291" r:id="rId9"/>
    <p:sldId id="292" r:id="rId10"/>
    <p:sldId id="295" r:id="rId11"/>
    <p:sldId id="296" r:id="rId12"/>
    <p:sldId id="299" r:id="rId13"/>
    <p:sldId id="297" r:id="rId14"/>
    <p:sldId id="298" r:id="rId15"/>
    <p:sldId id="300" r:id="rId16"/>
    <p:sldId id="301" r:id="rId17"/>
    <p:sldId id="30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60"/>
  </p:normalViewPr>
  <p:slideViewPr>
    <p:cSldViewPr>
      <p:cViewPr varScale="1">
        <p:scale>
          <a:sx n="108" d="100"/>
          <a:sy n="108" d="100"/>
        </p:scale>
        <p:origin x="16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F5190BC-CF27-4510-9207-89D88CF246F4}" type="datetimeFigureOut">
              <a:rPr lang="ru-RU" smtClean="0"/>
              <a:pPr/>
              <a:t>02.03.2019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CA7F54-BD54-4435-86A8-38E2BCE78AF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190BC-CF27-4510-9207-89D88CF246F4}" type="datetimeFigureOut">
              <a:rPr lang="ru-RU" smtClean="0"/>
              <a:pPr/>
              <a:t>02.03.2019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A7F54-BD54-4435-86A8-38E2BCE78AF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smayli.ru/smile/multyashki-1805.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pic>
        <p:nvPicPr>
          <p:cNvPr id="6" name="Picture 2" descr="http://static1.fjcdn.com/thumbnails/comments/4033017+_fab9da4b2a09e3503fa2f5a29e9c12a5.gif"/>
          <p:cNvPicPr>
            <a:picLocks noChangeAspect="1" noChangeArrowheads="1" noCrop="1"/>
          </p:cNvPicPr>
          <p:nvPr/>
        </p:nvPicPr>
        <p:blipFill>
          <a:blip r:embed="rId3" cstate="print"/>
          <a:srcRect/>
          <a:stretch>
            <a:fillRect/>
          </a:stretch>
        </p:blipFill>
        <p:spPr bwMode="auto">
          <a:xfrm>
            <a:off x="-357188" y="0"/>
            <a:ext cx="9882188" cy="1643050"/>
          </a:xfrm>
          <a:prstGeom prst="rect">
            <a:avLst/>
          </a:prstGeom>
          <a:noFill/>
          <a:ln w="9525">
            <a:noFill/>
            <a:miter lim="800000"/>
            <a:headEnd/>
            <a:tailEnd/>
          </a:ln>
        </p:spPr>
      </p:pic>
      <p:sp>
        <p:nvSpPr>
          <p:cNvPr id="13" name="Rectangle 4"/>
          <p:cNvSpPr>
            <a:spLocks noChangeArrowheads="1"/>
          </p:cNvSpPr>
          <p:nvPr/>
        </p:nvSpPr>
        <p:spPr bwMode="auto">
          <a:xfrm>
            <a:off x="571472" y="2049654"/>
            <a:ext cx="8382000" cy="175432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just" eaLnBrk="0" hangingPunct="0"/>
            <a:r>
              <a:rPr lang="ru-RU" sz="2400" b="1" dirty="0">
                <a:solidFill>
                  <a:srgbClr val="7030A0"/>
                </a:solidFill>
                <a:latin typeface="Verdana" pitchFamily="34" charset="0"/>
                <a:ea typeface="Calibri" pitchFamily="34" charset="0"/>
                <a:cs typeface="Times New Roman" pitchFamily="18" charset="0"/>
              </a:rPr>
              <a:t> </a:t>
            </a:r>
            <a:r>
              <a:rPr lang="ru-RU" sz="3600" b="1" dirty="0">
                <a:solidFill>
                  <a:srgbClr val="7030A0"/>
                </a:solidFill>
                <a:latin typeface="Verdana" pitchFamily="34" charset="0"/>
                <a:ea typeface="Calibri" pitchFamily="34" charset="0"/>
                <a:cs typeface="Times New Roman" pitchFamily="18" charset="0"/>
              </a:rPr>
              <a:t>Меры безопасности на водных объектах во время половодья </a:t>
            </a:r>
          </a:p>
        </p:txBody>
      </p:sp>
      <p:pic>
        <p:nvPicPr>
          <p:cNvPr id="12" name="Рисунок 11"/>
          <p:cNvPicPr/>
          <p:nvPr/>
        </p:nvPicPr>
        <p:blipFill>
          <a:blip r:embed="rId4" cstate="print"/>
          <a:srcRect l="15392" r="14578" b="2850"/>
          <a:stretch>
            <a:fillRect/>
          </a:stretch>
        </p:blipFill>
        <p:spPr bwMode="auto">
          <a:xfrm>
            <a:off x="4572000" y="3571876"/>
            <a:ext cx="3429024" cy="2308840"/>
          </a:xfrm>
          <a:prstGeom prst="roundRect">
            <a:avLst>
              <a:gd name="adj" fmla="val 8594"/>
            </a:avLst>
          </a:prstGeom>
          <a:solidFill>
            <a:srgbClr val="FFFFFF">
              <a:shade val="85000"/>
            </a:srgbClr>
          </a:solidFill>
          <a:ln>
            <a:no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p:spPr>
      </p:pic>
      <p:pic>
        <p:nvPicPr>
          <p:cNvPr id="14" name="Рисунок 13"/>
          <p:cNvPicPr/>
          <p:nvPr/>
        </p:nvPicPr>
        <p:blipFill>
          <a:blip r:embed="rId5" cstate="print"/>
          <a:srcRect/>
          <a:stretch>
            <a:fillRect/>
          </a:stretch>
        </p:blipFill>
        <p:spPr bwMode="auto">
          <a:xfrm>
            <a:off x="642910" y="4286256"/>
            <a:ext cx="3168352" cy="20162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a:extLst>
              <a:ext uri="{FF2B5EF4-FFF2-40B4-BE49-F238E27FC236}">
                <a16:creationId xmlns:a16="http://schemas.microsoft.com/office/drawing/2014/main" id="{03B1C652-7319-4D0B-8108-1D859D68F9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0479" y="161108"/>
            <a:ext cx="1383912" cy="1432684"/>
          </a:xfrm>
          <a:prstGeom prst="rect">
            <a:avLst/>
          </a:prstGeom>
        </p:spPr>
      </p:pic>
      <p:pic>
        <p:nvPicPr>
          <p:cNvPr id="15" name="Рисунок 14">
            <a:extLst>
              <a:ext uri="{FF2B5EF4-FFF2-40B4-BE49-F238E27FC236}">
                <a16:creationId xmlns:a16="http://schemas.microsoft.com/office/drawing/2014/main" id="{F1DE0DFF-93DC-4617-BAF8-EBAF08B9E8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6285" y="155697"/>
            <a:ext cx="1171429" cy="14380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34817" name="Rectangle 1"/>
          <p:cNvSpPr>
            <a:spLocks noChangeArrowheads="1"/>
          </p:cNvSpPr>
          <p:nvPr/>
        </p:nvSpPr>
        <p:spPr bwMode="auto">
          <a:xfrm>
            <a:off x="214282" y="0"/>
            <a:ext cx="857256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0070C0"/>
                </a:solidFill>
                <a:effectLst/>
                <a:latin typeface="Verdana" pitchFamily="34" charset="0"/>
                <a:ea typeface="Times New Roman" pitchFamily="18" charset="0"/>
                <a:cs typeface="Times New Roman" pitchFamily="18" charset="0"/>
              </a:rPr>
              <a:t>Перед уходом из дома: </a:t>
            </a:r>
            <a:endParaRPr lang="ru-RU" sz="1600" b="1" dirty="0">
              <a:solidFill>
                <a:srgbClr val="0070C0"/>
              </a:solidFill>
              <a:latin typeface="Verdana" pitchFamily="34"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 выключите электричество и газ; </a:t>
            </a:r>
            <a:endParaRPr kumimoji="0" lang="ru-RU" sz="1400" b="1" i="0" u="none" strike="noStrike" cap="none" normalizeH="0" baseline="0" dirty="0">
              <a:ln>
                <a:noFill/>
              </a:ln>
              <a:solidFill>
                <a:srgbClr val="C0000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 погасите огонь в отопительных печах; </a:t>
            </a:r>
            <a:endParaRPr kumimoji="0" lang="ru-RU" sz="1400" b="1" i="0" u="none" strike="noStrike" cap="none" normalizeH="0" baseline="0" dirty="0">
              <a:ln>
                <a:noFill/>
              </a:ln>
              <a:solidFill>
                <a:srgbClr val="C0000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 закрепите все плавучие предметы, находящиеся вне зданий, или разместите их в подсобных помещениях; </a:t>
            </a:r>
            <a:endParaRPr kumimoji="0" lang="ru-RU" sz="1400" b="1" i="0" u="none" strike="noStrike" cap="none" normalizeH="0" baseline="0" dirty="0">
              <a:ln>
                <a:noFill/>
              </a:ln>
              <a:solidFill>
                <a:srgbClr val="C0000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 если позволяет время, ценные домашние вещи переместите на верхние этажи или на чердак жилого дома; </a:t>
            </a:r>
            <a:endParaRPr kumimoji="0" lang="ru-RU" sz="1400" b="1" i="0" u="none" strike="noStrike" cap="none" normalizeH="0" baseline="0" dirty="0">
              <a:ln>
                <a:noFill/>
              </a:ln>
              <a:solidFill>
                <a:srgbClr val="C0000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 закройте окна и двери, при необходимости и наличии времени забейте снаружи досками (щитами) окна и двери первых этажей.</a:t>
            </a:r>
            <a:endParaRPr kumimoji="0" lang="ru-RU" sz="1400" b="1" i="0" u="none" strike="noStrike" cap="none" normalizeH="0" baseline="0" dirty="0">
              <a:ln>
                <a:noFill/>
              </a:ln>
              <a:solidFill>
                <a:srgbClr val="C00000"/>
              </a:solidFill>
              <a:effectLst/>
              <a:latin typeface="Verdana" pitchFamily="34" charset="0"/>
            </a:endParaRPr>
          </a:p>
        </p:txBody>
      </p:sp>
      <p:pic>
        <p:nvPicPr>
          <p:cNvPr id="34819" name="Picture 3" descr="http://pandia.ru/text/78/261/images/image008_39.jpg"/>
          <p:cNvPicPr>
            <a:picLocks noChangeAspect="1" noChangeArrowheads="1"/>
          </p:cNvPicPr>
          <p:nvPr/>
        </p:nvPicPr>
        <p:blipFill>
          <a:blip r:embed="rId3"/>
          <a:srcRect/>
          <a:stretch>
            <a:fillRect/>
          </a:stretch>
        </p:blipFill>
        <p:spPr bwMode="auto">
          <a:xfrm>
            <a:off x="1142976" y="2071678"/>
            <a:ext cx="6858048" cy="43964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35841" name="Rectangle 1"/>
          <p:cNvSpPr>
            <a:spLocks noChangeArrowheads="1"/>
          </p:cNvSpPr>
          <p:nvPr/>
        </p:nvSpPr>
        <p:spPr bwMode="auto">
          <a:xfrm>
            <a:off x="285720" y="0"/>
            <a:ext cx="864399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При отсутствии организованной эвакуации</a:t>
            </a:r>
            <a:r>
              <a:rPr kumimoji="0" lang="ru-RU"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 </a:t>
            </a:r>
            <a:r>
              <a:rPr kumimoji="0" lang="ru-RU" sz="1600" b="1"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до прибытия помощи или спада воды, находитесь на верхних этажах и крышах зданий, на деревьях или других возвышающихся предметах. При этом постоянно подавайте сигнал бедствия: днем – вывешиванием или размахиванием хорошо видимым полотнищем, подбитым к древку, а в темное время – световым сигналом и периодическим голосом. </a:t>
            </a:r>
            <a:endParaRPr kumimoji="0" lang="ru-RU" sz="1600" b="1" i="0" u="none" strike="noStrike" cap="none" normalizeH="0" baseline="0" dirty="0">
              <a:ln>
                <a:noFill/>
              </a:ln>
              <a:solidFill>
                <a:schemeClr val="tx1"/>
              </a:solidFill>
              <a:effectLst/>
              <a:latin typeface="Verdana" pitchFamily="34" charset="0"/>
            </a:endParaRPr>
          </a:p>
        </p:txBody>
      </p:sp>
      <p:pic>
        <p:nvPicPr>
          <p:cNvPr id="35843" name="Picture 3" descr="http://freeppt4u.com/u/storage/ppt_5722/356b-1386536580-09.jpg"/>
          <p:cNvPicPr>
            <a:picLocks noChangeAspect="1" noChangeArrowheads="1"/>
          </p:cNvPicPr>
          <p:nvPr/>
        </p:nvPicPr>
        <p:blipFill>
          <a:blip r:embed="rId3"/>
          <a:srcRect/>
          <a:stretch>
            <a:fillRect/>
          </a:stretch>
        </p:blipFill>
        <p:spPr bwMode="auto">
          <a:xfrm>
            <a:off x="1214414" y="1607331"/>
            <a:ext cx="6786610" cy="50899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8914" name="Picture 2" descr="http://static4.aif.ru/pictures/201304/instrukcia-zonanavodnenia-infogr.jpg"/>
          <p:cNvPicPr>
            <a:picLocks noChangeAspect="1" noChangeArrowheads="1"/>
          </p:cNvPicPr>
          <p:nvPr/>
        </p:nvPicPr>
        <p:blipFill>
          <a:blip r:embed="rId2"/>
          <a:srcRect b="6676"/>
          <a:stretch>
            <a:fillRect/>
          </a:stretch>
        </p:blipFill>
        <p:spPr bwMode="auto">
          <a:xfrm>
            <a:off x="0" y="-1"/>
            <a:ext cx="9143999" cy="688592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36865" name="Rectangle 1"/>
          <p:cNvSpPr>
            <a:spLocks noChangeArrowheads="1"/>
          </p:cNvSpPr>
          <p:nvPr/>
        </p:nvSpPr>
        <p:spPr bwMode="auto">
          <a:xfrm>
            <a:off x="214282" y="0"/>
            <a:ext cx="878687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Самостоятельно выбираться из затопленного района рекомендуется только при наличии таких серьезных причин, как необходимость оказания медицинской помощи пострадавшим, продолжающийся подъем уровня воды, при угрозе затопления верхних этажей (чердака). При этом необходимо иметь надежное плавательное средство и знать направление движения. В ходе самостоятельного движения не прекращайте подавать сигналы бедствия. </a:t>
            </a:r>
            <a:endParaRPr kumimoji="0" lang="ru-RU" sz="1600" b="1" i="1" u="none" strike="noStrike" cap="none" normalizeH="0" baseline="0" dirty="0">
              <a:ln>
                <a:noFill/>
              </a:ln>
              <a:solidFill>
                <a:schemeClr val="tx1"/>
              </a:solidFill>
              <a:effectLst/>
              <a:latin typeface="Verdana" pitchFamily="34" charset="0"/>
            </a:endParaRPr>
          </a:p>
        </p:txBody>
      </p:sp>
      <p:pic>
        <p:nvPicPr>
          <p:cNvPr id="36867" name="Picture 3" descr="http://kaltan-school15.ucoz.ru/pic/bezopasnost/pamjatka_navodnenie-1.jpg"/>
          <p:cNvPicPr>
            <a:picLocks noChangeAspect="1" noChangeArrowheads="1"/>
          </p:cNvPicPr>
          <p:nvPr/>
        </p:nvPicPr>
        <p:blipFill>
          <a:blip r:embed="rId3"/>
          <a:srcRect/>
          <a:stretch>
            <a:fillRect/>
          </a:stretch>
        </p:blipFill>
        <p:spPr bwMode="auto">
          <a:xfrm>
            <a:off x="1112909" y="1785926"/>
            <a:ext cx="6762763" cy="507207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37889" name="Rectangle 1"/>
          <p:cNvSpPr>
            <a:spLocks noChangeArrowheads="1"/>
          </p:cNvSpPr>
          <p:nvPr/>
        </p:nvSpPr>
        <p:spPr bwMode="auto">
          <a:xfrm>
            <a:off x="285720" y="0"/>
            <a:ext cx="85725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002060"/>
                </a:solidFill>
                <a:effectLst/>
                <a:latin typeface="Calibri" pitchFamily="34" charset="0"/>
                <a:ea typeface="Times New Roman" pitchFamily="18" charset="0"/>
                <a:cs typeface="Times New Roman" pitchFamily="18" charset="0"/>
              </a:rPr>
              <a:t>При подходе спасателей</a:t>
            </a:r>
            <a:r>
              <a:rPr kumimoji="0" lang="ru-RU" sz="1600" b="1" i="0" u="none" strike="noStrike" cap="none" normalizeH="0" baseline="0" dirty="0">
                <a:ln>
                  <a:noFill/>
                </a:ln>
                <a:solidFill>
                  <a:srgbClr val="002060"/>
                </a:solidFill>
                <a:effectLst/>
                <a:latin typeface="Calibri" pitchFamily="34" charset="0"/>
                <a:ea typeface="Times New Roman" pitchFamily="18" charset="0"/>
                <a:cs typeface="Times New Roman" pitchFamily="18" charset="0"/>
              </a:rPr>
              <a:t> спокойно, без паники и суеты, с соблюдением мер предосторожности, переходите в спасательное средство. При этом неукоснительно соблюдайте требования спасателей, не допускайте перегрузки </a:t>
            </a:r>
            <a:r>
              <a:rPr kumimoji="0" lang="ru-RU" sz="1600" b="1" i="0" u="none" strike="noStrike" cap="none" normalizeH="0" baseline="0" dirty="0" err="1">
                <a:ln>
                  <a:noFill/>
                </a:ln>
                <a:solidFill>
                  <a:srgbClr val="002060"/>
                </a:solidFill>
                <a:effectLst/>
                <a:latin typeface="Calibri" pitchFamily="34" charset="0"/>
                <a:ea typeface="Times New Roman" pitchFamily="18" charset="0"/>
                <a:cs typeface="Times New Roman" pitchFamily="18" charset="0"/>
              </a:rPr>
              <a:t>плавсредств</a:t>
            </a:r>
            <a:r>
              <a:rPr kumimoji="0" lang="ru-RU" sz="1600" b="1" i="0" u="none" strike="noStrike" cap="none" normalizeH="0" baseline="0" dirty="0">
                <a:ln>
                  <a:noFill/>
                </a:ln>
                <a:solidFill>
                  <a:srgbClr val="002060"/>
                </a:solidFill>
                <a:effectLst/>
                <a:latin typeface="Calibri" pitchFamily="34" charset="0"/>
                <a:ea typeface="Times New Roman" pitchFamily="18" charset="0"/>
                <a:cs typeface="Times New Roman" pitchFamily="18" charset="0"/>
              </a:rPr>
              <a:t>. Во время движения не покидайте установленных мест, не садитесь на борта, строго выполняйте требования экипажа. </a:t>
            </a:r>
            <a:endParaRPr kumimoji="0" lang="ru-RU" sz="1600" b="1" i="0" u="none" strike="noStrike" cap="none" normalizeH="0" baseline="0" dirty="0">
              <a:ln>
                <a:noFill/>
              </a:ln>
              <a:solidFill>
                <a:srgbClr val="002060"/>
              </a:solidFill>
              <a:effectLst/>
              <a:latin typeface="Arial" pitchFamily="34" charset="0"/>
            </a:endParaRPr>
          </a:p>
        </p:txBody>
      </p:sp>
      <p:pic>
        <p:nvPicPr>
          <p:cNvPr id="37891" name="Picture 3" descr="http://www.amur.info/res/news/70959/08b4e54e33feb941aa6849ab679ce25b.jpg"/>
          <p:cNvPicPr>
            <a:picLocks noChangeAspect="1" noChangeArrowheads="1"/>
          </p:cNvPicPr>
          <p:nvPr/>
        </p:nvPicPr>
        <p:blipFill>
          <a:blip r:embed="rId3"/>
          <a:srcRect/>
          <a:stretch>
            <a:fillRect/>
          </a:stretch>
        </p:blipFill>
        <p:spPr bwMode="auto">
          <a:xfrm>
            <a:off x="214282" y="1357298"/>
            <a:ext cx="4286280" cy="2857520"/>
          </a:xfrm>
          <a:prstGeom prst="rect">
            <a:avLst/>
          </a:prstGeom>
          <a:noFill/>
        </p:spPr>
      </p:pic>
      <p:pic>
        <p:nvPicPr>
          <p:cNvPr id="37893" name="Picture 5" descr="http://s5.stc.all.kpcdn.net/f/3/image/32/64/2186432.jpg"/>
          <p:cNvPicPr>
            <a:picLocks noChangeAspect="1" noChangeArrowheads="1"/>
          </p:cNvPicPr>
          <p:nvPr/>
        </p:nvPicPr>
        <p:blipFill>
          <a:blip r:embed="rId4"/>
          <a:srcRect/>
          <a:stretch>
            <a:fillRect/>
          </a:stretch>
        </p:blipFill>
        <p:spPr bwMode="auto">
          <a:xfrm>
            <a:off x="4214810" y="3643314"/>
            <a:ext cx="4643470" cy="304639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39937" name="Rectangle 1"/>
          <p:cNvSpPr>
            <a:spLocks noChangeArrowheads="1"/>
          </p:cNvSpPr>
          <p:nvPr/>
        </p:nvSpPr>
        <p:spPr bwMode="auto">
          <a:xfrm>
            <a:off x="285720" y="0"/>
            <a:ext cx="74295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Если вода застала вас в поле, в лесу, </a:t>
            </a:r>
            <a:r>
              <a:rPr kumimoji="0" lang="ru-RU" sz="16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надо выходить на возвышенные места, если нет такой возможности – забраться на дерево, использовать все предметы, способные удержать человека на воде – бревна, доски, обломки заборов, деревянные двери и прочие плавающие предметы. Если имеются подручные материалы, можно изготовить плоты, паромы. </a:t>
            </a:r>
            <a:endParaRPr kumimoji="0" lang="ru-RU" sz="1600" b="1" i="0" u="none" strike="noStrike" cap="none" normalizeH="0" baseline="0" dirty="0">
              <a:ln>
                <a:noFill/>
              </a:ln>
              <a:solidFill>
                <a:srgbClr val="002060"/>
              </a:solidFill>
              <a:effectLst/>
              <a:latin typeface="Verdana" pitchFamily="34" charset="0"/>
            </a:endParaRPr>
          </a:p>
        </p:txBody>
      </p:sp>
      <p:pic>
        <p:nvPicPr>
          <p:cNvPr id="39939" name="Picture 3" descr="http://karaidel102.ru/uploads/posts/2013-04/1365574733_kpari-achprap.jpg"/>
          <p:cNvPicPr>
            <a:picLocks noChangeAspect="1" noChangeArrowheads="1"/>
          </p:cNvPicPr>
          <p:nvPr/>
        </p:nvPicPr>
        <p:blipFill>
          <a:blip r:embed="rId3"/>
          <a:srcRect/>
          <a:stretch>
            <a:fillRect/>
          </a:stretch>
        </p:blipFill>
        <p:spPr bwMode="auto">
          <a:xfrm>
            <a:off x="4714876" y="1643050"/>
            <a:ext cx="3929090" cy="1836237"/>
          </a:xfrm>
          <a:prstGeom prst="rect">
            <a:avLst/>
          </a:prstGeom>
          <a:noFill/>
        </p:spPr>
      </p:pic>
      <p:pic>
        <p:nvPicPr>
          <p:cNvPr id="39941" name="Picture 5" descr="http://900igr.net/datai/obg/OBZH-navodnenie/0012-011-Kak-dejstvovat-v-zone-vnezapnogo-zatoplenija.png"/>
          <p:cNvPicPr>
            <a:picLocks noChangeAspect="1" noChangeArrowheads="1"/>
          </p:cNvPicPr>
          <p:nvPr/>
        </p:nvPicPr>
        <p:blipFill>
          <a:blip r:embed="rId4"/>
          <a:srcRect/>
          <a:stretch>
            <a:fillRect/>
          </a:stretch>
        </p:blipFill>
        <p:spPr bwMode="auto">
          <a:xfrm>
            <a:off x="214282" y="1857364"/>
            <a:ext cx="2071702" cy="2470645"/>
          </a:xfrm>
          <a:prstGeom prst="rect">
            <a:avLst/>
          </a:prstGeom>
          <a:noFill/>
        </p:spPr>
      </p:pic>
      <p:pic>
        <p:nvPicPr>
          <p:cNvPr id="39943" name="Picture 7" descr="http://kaltan-school15.ucoz.ru/pic/bezopasnost/pamjatka_navodnenie-1.jpg"/>
          <p:cNvPicPr>
            <a:picLocks noChangeAspect="1" noChangeArrowheads="1"/>
          </p:cNvPicPr>
          <p:nvPr/>
        </p:nvPicPr>
        <p:blipFill>
          <a:blip r:embed="rId5"/>
          <a:srcRect l="2885" b="38462"/>
          <a:stretch>
            <a:fillRect/>
          </a:stretch>
        </p:blipFill>
        <p:spPr bwMode="auto">
          <a:xfrm>
            <a:off x="2406536" y="3643314"/>
            <a:ext cx="6527645" cy="31022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40961" name="Rectangle 1"/>
          <p:cNvSpPr>
            <a:spLocks noChangeArrowheads="1"/>
          </p:cNvSpPr>
          <p:nvPr/>
        </p:nvSpPr>
        <p:spPr bwMode="auto">
          <a:xfrm>
            <a:off x="357158" y="0"/>
            <a:ext cx="842968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КАК ДЕЙСТВОВАТЬ ПОСЛЕ ПОЛОВОДЬЯ</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Перед тем, как войти в здание проверьте, не угрожает ли оно обрушением или падением какого-либо предмета. </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Проветрите здание (для удаления накопившихся газов). </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Не включайте электроосвещение, не пользуйтесь источниками открытого огня, не зажигайте спичек до полного проветривания помещения и проверки исправности системы газоснабжения. </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Проверьте исправность электропроводки, трубопроводов газоснабжения, водопровода и канализации. </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Не пользуйтесь ими до тех пор, пока не убедитесь в их исправности с помощью специалистов. </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Для просушивания помещений откройте все двери и окна, уберите грязь с пола и стен, откачайте воду из подвалов. </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Не употребляйте пищевые продукты, которые были в контакте с водой. </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Организуйте очистку колодцев от нанесенной грязи и удалите из них воду. </a:t>
            </a:r>
            <a:endParaRPr kumimoji="0" lang="ru-RU" sz="1400" b="1" i="0" u="none" strike="noStrike" cap="none" normalizeH="0" baseline="0" dirty="0">
              <a:ln>
                <a:noFill/>
              </a:ln>
              <a:solidFill>
                <a:srgbClr val="002060"/>
              </a:solidFill>
              <a:effectLst/>
              <a:latin typeface="Verdana" pitchFamily="34" charset="0"/>
            </a:endParaRPr>
          </a:p>
        </p:txBody>
      </p:sp>
      <p:pic>
        <p:nvPicPr>
          <p:cNvPr id="40963" name="Picture 3" descr="http://ocher.permarea.ru/upload/versions/11505/16062/PAMATKA_Dejstvija_naselenija_3.jpg"/>
          <p:cNvPicPr>
            <a:picLocks noChangeAspect="1" noChangeArrowheads="1"/>
          </p:cNvPicPr>
          <p:nvPr/>
        </p:nvPicPr>
        <p:blipFill>
          <a:blip r:embed="rId3"/>
          <a:srcRect t="48889"/>
          <a:stretch>
            <a:fillRect/>
          </a:stretch>
        </p:blipFill>
        <p:spPr bwMode="auto">
          <a:xfrm>
            <a:off x="652218" y="3571876"/>
            <a:ext cx="8199836" cy="31432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5" name="Прямоугольник 6"/>
          <p:cNvSpPr>
            <a:spLocks noChangeArrowheads="1"/>
          </p:cNvSpPr>
          <p:nvPr/>
        </p:nvSpPr>
        <p:spPr bwMode="auto">
          <a:xfrm>
            <a:off x="1500166" y="1285860"/>
            <a:ext cx="6072203" cy="120032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ru-RU" sz="7200" b="1" dirty="0">
                <a:solidFill>
                  <a:srgbClr val="00B0F0"/>
                </a:solidFill>
                <a:latin typeface="Verdana" pitchFamily="34" charset="0"/>
              </a:rPr>
              <a:t>Молодцы !</a:t>
            </a:r>
          </a:p>
        </p:txBody>
      </p:sp>
      <p:pic>
        <p:nvPicPr>
          <p:cNvPr id="6" name="Picture 8" descr="Анимашки Мультяшки">
            <a:hlinkClick r:id="rId3"/>
          </p:cNvPr>
          <p:cNvPicPr>
            <a:picLocks noChangeAspect="1" noChangeArrowheads="1" noCrop="1"/>
          </p:cNvPicPr>
          <p:nvPr/>
        </p:nvPicPr>
        <p:blipFill>
          <a:blip r:embed="rId4" cstate="print"/>
          <a:srcRect/>
          <a:stretch>
            <a:fillRect/>
          </a:stretch>
        </p:blipFill>
        <p:spPr bwMode="auto">
          <a:xfrm>
            <a:off x="2714612" y="2500306"/>
            <a:ext cx="3571875" cy="35702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pic>
        <p:nvPicPr>
          <p:cNvPr id="27650" name="Picture 2" descr="&amp;CHcy;&amp;tcy;&amp;ocy; &amp;tcy;&amp;acy;&amp;kcy;&amp;ocy;&amp;iecy; &amp;pcy;&amp;ocy;&amp;lcy;&amp;ocy;&amp;vcy;&amp;ocy;&amp;dcy;&amp;softcy;&amp;iecy;?"/>
          <p:cNvPicPr>
            <a:picLocks noChangeAspect="1" noChangeArrowheads="1"/>
          </p:cNvPicPr>
          <p:nvPr/>
        </p:nvPicPr>
        <p:blipFill>
          <a:blip r:embed="rId3"/>
          <a:srcRect/>
          <a:stretch>
            <a:fillRect/>
          </a:stretch>
        </p:blipFill>
        <p:spPr bwMode="auto">
          <a:xfrm>
            <a:off x="3571868" y="2143116"/>
            <a:ext cx="4972050" cy="3448051"/>
          </a:xfrm>
          <a:prstGeom prst="rect">
            <a:avLst/>
          </a:prstGeom>
          <a:noFill/>
        </p:spPr>
      </p:pic>
      <p:sp>
        <p:nvSpPr>
          <p:cNvPr id="14337" name="Rectangle 1"/>
          <p:cNvSpPr>
            <a:spLocks noChangeArrowheads="1"/>
          </p:cNvSpPr>
          <p:nvPr/>
        </p:nvSpPr>
        <p:spPr bwMode="auto">
          <a:xfrm>
            <a:off x="285720" y="0"/>
            <a:ext cx="84296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Половодьем</a:t>
            </a:r>
            <a:r>
              <a:rPr kumimoji="0" lang="ru-RU" sz="1600" b="1" i="0" u="none" strike="noStrike" cap="none" normalizeH="0" dirty="0">
                <a:ln>
                  <a:noFill/>
                </a:ln>
                <a:solidFill>
                  <a:srgbClr val="002060"/>
                </a:solidFill>
                <a:effectLst/>
                <a:latin typeface="Verdana" pitchFamily="34" charset="0"/>
                <a:ea typeface="Times New Roman" pitchFamily="18" charset="0"/>
                <a:cs typeface="Times New Roman" pitchFamily="18" charset="0"/>
              </a:rPr>
              <a:t> -</a:t>
            </a:r>
            <a:r>
              <a:rPr kumimoji="0" lang="ru-RU" sz="16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ежегодное повышение уровня воды в реках. Причины половодья - быстрое таяние снега, большое количество дождевой воды. Реки разливаются на 10-30 км в ширину, и длятся такие разливы до 10-15 дней. </a:t>
            </a:r>
            <a:endParaRPr kumimoji="0" lang="ru-RU" sz="1600" b="1" i="0" u="none" strike="noStrike" cap="none" normalizeH="0" baseline="0" dirty="0">
              <a:ln>
                <a:noFill/>
              </a:ln>
              <a:solidFill>
                <a:srgbClr val="002060"/>
              </a:solidFill>
              <a:effectLst/>
              <a:latin typeface="Verdana" pitchFamily="34" charset="0"/>
            </a:endParaRPr>
          </a:p>
        </p:txBody>
      </p:sp>
      <p:sp>
        <p:nvSpPr>
          <p:cNvPr id="14338" name="Rectangle 2"/>
          <p:cNvSpPr>
            <a:spLocks noChangeArrowheads="1"/>
          </p:cNvSpPr>
          <p:nvPr/>
        </p:nvSpPr>
        <p:spPr bwMode="auto">
          <a:xfrm>
            <a:off x="214282" y="1142984"/>
            <a:ext cx="8286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Паводки – тоже ежегодные, кратковременные подъёмы воды в реках, вызванные дождями. Они могут повторяться несколько раз в год (возможны в любой сезон). Продолжительность 15-30 суток.</a:t>
            </a:r>
            <a:endParaRPr kumimoji="0" lang="ru-RU" sz="1600" b="1" i="1" u="none" strike="noStrike" cap="none" normalizeH="0" baseline="0" dirty="0">
              <a:ln>
                <a:noFill/>
              </a:ln>
              <a:solidFill>
                <a:srgbClr val="C00000"/>
              </a:solidFill>
              <a:effectLst/>
              <a:latin typeface="Verdana" pitchFamily="34" charset="0"/>
            </a:endParaRPr>
          </a:p>
        </p:txBody>
      </p:sp>
      <p:pic>
        <p:nvPicPr>
          <p:cNvPr id="14340" name="Picture 4" descr="http://hinhdongso2.wap.sh/hinhdong8/thiennhienphongcanh/phongcanhthiennhien/Hinhnenso1.com-hinhdong-.145.gif"/>
          <p:cNvPicPr>
            <a:picLocks noChangeAspect="1" noChangeArrowheads="1" noCrop="1"/>
          </p:cNvPicPr>
          <p:nvPr/>
        </p:nvPicPr>
        <p:blipFill>
          <a:blip r:embed="rId4"/>
          <a:srcRect/>
          <a:stretch>
            <a:fillRect/>
          </a:stretch>
        </p:blipFill>
        <p:spPr bwMode="auto">
          <a:xfrm>
            <a:off x="285720" y="2214554"/>
            <a:ext cx="2286000" cy="304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pic>
        <p:nvPicPr>
          <p:cNvPr id="32772" name="Picture 4" descr="http://imglink.ru/pictures/14-03-14/3a2af000d956ec503d1055f623648c1f.jpg"/>
          <p:cNvPicPr>
            <a:picLocks noChangeAspect="1" noChangeArrowheads="1"/>
          </p:cNvPicPr>
          <p:nvPr/>
        </p:nvPicPr>
        <p:blipFill>
          <a:blip r:embed="rId3"/>
          <a:srcRect b="7251"/>
          <a:stretch>
            <a:fillRect/>
          </a:stretch>
        </p:blipFill>
        <p:spPr bwMode="auto">
          <a:xfrm>
            <a:off x="-42699" y="0"/>
            <a:ext cx="9216894"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13313" name="Rectangle 1"/>
          <p:cNvSpPr>
            <a:spLocks noChangeArrowheads="1"/>
          </p:cNvSpPr>
          <p:nvPr/>
        </p:nvSpPr>
        <p:spPr bwMode="auto">
          <a:xfrm>
            <a:off x="214282" y="0"/>
            <a:ext cx="878687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Половодья приводят к разрушениям мостов, дорог, зданий, сооружений, могут вызвать гибель людей и животных. Основные причины разрушений зданий, это удары массы воды, плывущих с большой скоростью льдин, различных обломков, </a:t>
            </a:r>
            <a:r>
              <a:rPr kumimoji="0" lang="ru-RU" sz="1600" b="1" i="0" u="none" strike="noStrike" cap="none" normalizeH="0" baseline="0" dirty="0" err="1">
                <a:ln>
                  <a:noFill/>
                </a:ln>
                <a:solidFill>
                  <a:srgbClr val="C00000"/>
                </a:solidFill>
                <a:effectLst/>
                <a:latin typeface="Verdana" pitchFamily="34" charset="0"/>
                <a:ea typeface="Times New Roman" pitchFamily="18" charset="0"/>
                <a:cs typeface="Times New Roman" pitchFamily="18" charset="0"/>
              </a:rPr>
              <a:t>плавсредств</a:t>
            </a:r>
            <a:r>
              <a:rPr kumimoji="0" lang="ru-RU" sz="16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 и т.п. </a:t>
            </a:r>
            <a:endParaRPr kumimoji="0" lang="ru-RU" sz="1600" b="1" i="0" u="none" strike="noStrike" cap="none" normalizeH="0" baseline="0" dirty="0">
              <a:ln>
                <a:noFill/>
              </a:ln>
              <a:solidFill>
                <a:srgbClr val="C00000"/>
              </a:solidFill>
              <a:effectLst/>
              <a:latin typeface="Verdana" pitchFamily="34" charset="0"/>
            </a:endParaRPr>
          </a:p>
        </p:txBody>
      </p:sp>
      <p:pic>
        <p:nvPicPr>
          <p:cNvPr id="13315" name="Picture 3" descr="http://ru.ecology-shop.ru/geoslov/img/646+.jpg"/>
          <p:cNvPicPr>
            <a:picLocks noChangeAspect="1" noChangeArrowheads="1"/>
          </p:cNvPicPr>
          <p:nvPr/>
        </p:nvPicPr>
        <p:blipFill>
          <a:blip r:embed="rId3"/>
          <a:srcRect/>
          <a:stretch>
            <a:fillRect/>
          </a:stretch>
        </p:blipFill>
        <p:spPr bwMode="auto">
          <a:xfrm>
            <a:off x="285721" y="1142984"/>
            <a:ext cx="8713794" cy="2975138"/>
          </a:xfrm>
          <a:prstGeom prst="rect">
            <a:avLst/>
          </a:prstGeom>
          <a:noFill/>
        </p:spPr>
      </p:pic>
      <p:pic>
        <p:nvPicPr>
          <p:cNvPr id="13317" name="Picture 5" descr="http://bigpicture.com.ua/images/2009/03/r14_1843.jpg"/>
          <p:cNvPicPr>
            <a:picLocks noChangeAspect="1" noChangeArrowheads="1"/>
          </p:cNvPicPr>
          <p:nvPr/>
        </p:nvPicPr>
        <p:blipFill>
          <a:blip r:embed="rId4" cstate="print"/>
          <a:srcRect/>
          <a:stretch>
            <a:fillRect/>
          </a:stretch>
        </p:blipFill>
        <p:spPr bwMode="auto">
          <a:xfrm>
            <a:off x="500034" y="4429132"/>
            <a:ext cx="3143272" cy="2117740"/>
          </a:xfrm>
          <a:prstGeom prst="rect">
            <a:avLst/>
          </a:prstGeom>
          <a:noFill/>
        </p:spPr>
      </p:pic>
      <p:pic>
        <p:nvPicPr>
          <p:cNvPr id="13319" name="Picture 7" descr="http://img0.liveinternet.ru/images/attach/c/0/121/239/121239368_19315.jpg"/>
          <p:cNvPicPr>
            <a:picLocks noChangeAspect="1" noChangeArrowheads="1"/>
          </p:cNvPicPr>
          <p:nvPr/>
        </p:nvPicPr>
        <p:blipFill>
          <a:blip r:embed="rId5"/>
          <a:srcRect/>
          <a:stretch>
            <a:fillRect/>
          </a:stretch>
        </p:blipFill>
        <p:spPr bwMode="auto">
          <a:xfrm>
            <a:off x="5072066" y="4429132"/>
            <a:ext cx="3286148" cy="211456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28673" name="Rectangle 1"/>
          <p:cNvSpPr>
            <a:spLocks noChangeArrowheads="1"/>
          </p:cNvSpPr>
          <p:nvPr/>
        </p:nvSpPr>
        <p:spPr bwMode="auto">
          <a:xfrm>
            <a:off x="214282" y="0"/>
            <a:ext cx="457203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7030A0"/>
                </a:solidFill>
                <a:effectLst/>
                <a:latin typeface="Verdana" pitchFamily="34" charset="0"/>
                <a:ea typeface="Times New Roman" pitchFamily="18" charset="0"/>
                <a:cs typeface="Times New Roman" pitchFamily="18" charset="0"/>
              </a:rPr>
              <a:t>Одно из важнейших мероприятий, снижающих количество жертв и уменьшающих возможный ущерб при половодье – эвакуация населения и вывоз материальных ценностей из опасных районов. </a:t>
            </a:r>
            <a:endParaRPr kumimoji="0" lang="ru-RU" sz="1600" b="1" i="0" u="none" strike="noStrike" cap="none" normalizeH="0" baseline="0" dirty="0">
              <a:ln>
                <a:noFill/>
              </a:ln>
              <a:solidFill>
                <a:srgbClr val="7030A0"/>
              </a:solidFill>
              <a:effectLst/>
              <a:latin typeface="Verdana" pitchFamily="34" charset="0"/>
            </a:endParaRPr>
          </a:p>
        </p:txBody>
      </p:sp>
      <p:pic>
        <p:nvPicPr>
          <p:cNvPr id="28675" name="Picture 3" descr="http://velikol.ru/dostb/%D0%90%D0%B2%D0%B0%D1%80%D0%B8%D0%B8%20%D0%BD%D0%B0%20%D1%80%D0%B0%D0%B4%D0%B8%D0%B0%D1%86%D0%B8%D0%BE%D0%BD%D0%BD%D0%BE%20%D0%BE%D0%BF%D0%B0%D1%81%D0%BD%D1%8B%D1%85%20%D0%BE%D0%B1%D1%8A%D0%B5%D0%BA%D1%82%D0%B0%D1%85%20%D0%90%D1%80%D0%B7%D0%B0%D0%BC%D0%B0%D1%81%D1%86%D0%B5%D0%B2%D0%B0%20%D0%9B%D0%B0%D1%80%D0%B8%D1%81%D0%B0%20%D0%90%D0%BB%D0%B5%D0%BA%D1%81%D0%B5%D0%B5%D0%B2%D0%BD%D0%B0b/img25.jpg"/>
          <p:cNvPicPr>
            <a:picLocks noChangeAspect="1" noChangeArrowheads="1"/>
          </p:cNvPicPr>
          <p:nvPr/>
        </p:nvPicPr>
        <p:blipFill>
          <a:blip r:embed="rId3"/>
          <a:srcRect l="3750" t="8750" r="3437" b="7499"/>
          <a:stretch>
            <a:fillRect/>
          </a:stretch>
        </p:blipFill>
        <p:spPr bwMode="auto">
          <a:xfrm>
            <a:off x="4929190" y="142852"/>
            <a:ext cx="4071966" cy="2755775"/>
          </a:xfrm>
          <a:prstGeom prst="rect">
            <a:avLst/>
          </a:prstGeom>
          <a:noFill/>
        </p:spPr>
      </p:pic>
      <p:pic>
        <p:nvPicPr>
          <p:cNvPr id="28677" name="Picture 5" descr="http://yahooeu.ru/uploads/posts/2010-06/1276944826_1.jpg"/>
          <p:cNvPicPr>
            <a:picLocks noChangeAspect="1" noChangeArrowheads="1"/>
          </p:cNvPicPr>
          <p:nvPr/>
        </p:nvPicPr>
        <p:blipFill>
          <a:blip r:embed="rId4"/>
          <a:srcRect t="4651" r="6061"/>
          <a:stretch>
            <a:fillRect/>
          </a:stretch>
        </p:blipFill>
        <p:spPr bwMode="auto">
          <a:xfrm>
            <a:off x="4572000" y="3500438"/>
            <a:ext cx="4429156" cy="2928749"/>
          </a:xfrm>
          <a:prstGeom prst="rect">
            <a:avLst/>
          </a:prstGeom>
          <a:noFill/>
        </p:spPr>
      </p:pic>
      <p:pic>
        <p:nvPicPr>
          <p:cNvPr id="28681" name="Picture 9" descr="http://gorodche.unistoreserve.ru/53f1cf2ee8d7b62e2e412d2e.jpeg"/>
          <p:cNvPicPr>
            <a:picLocks noChangeAspect="1" noChangeArrowheads="1"/>
          </p:cNvPicPr>
          <p:nvPr/>
        </p:nvPicPr>
        <p:blipFill>
          <a:blip r:embed="rId5"/>
          <a:srcRect r="5592"/>
          <a:stretch>
            <a:fillRect/>
          </a:stretch>
        </p:blipFill>
        <p:spPr bwMode="auto">
          <a:xfrm>
            <a:off x="285720" y="2928934"/>
            <a:ext cx="3825153" cy="2714644"/>
          </a:xfrm>
          <a:prstGeom prst="rect">
            <a:avLst/>
          </a:prstGeom>
          <a:noFill/>
        </p:spPr>
      </p:pic>
      <p:sp>
        <p:nvSpPr>
          <p:cNvPr id="10" name="Прямоугольник 9"/>
          <p:cNvSpPr/>
          <p:nvPr/>
        </p:nvSpPr>
        <p:spPr>
          <a:xfrm>
            <a:off x="1571604" y="6000768"/>
            <a:ext cx="2481770" cy="369332"/>
          </a:xfrm>
          <a:prstGeom prst="rect">
            <a:avLst/>
          </a:prstGeom>
        </p:spPr>
        <p:txBody>
          <a:bodyPr wrap="none">
            <a:spAutoFit/>
          </a:bodyPr>
          <a:lstStyle/>
          <a:p>
            <a:r>
              <a:rPr lang="ru-RU" b="1" dirty="0">
                <a:solidFill>
                  <a:srgbClr val="FFFF00"/>
                </a:solidFill>
                <a:latin typeface="Verdana" pitchFamily="34" charset="0"/>
                <a:ea typeface="Times New Roman" pitchFamily="18" charset="0"/>
                <a:cs typeface="Times New Roman" pitchFamily="18" charset="0"/>
              </a:rPr>
              <a:t>г. Великий Устюг</a:t>
            </a:r>
            <a:endParaRPr lang="ru-RU"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13313" name="Rectangle 1"/>
          <p:cNvSpPr>
            <a:spLocks noChangeArrowheads="1"/>
          </p:cNvSpPr>
          <p:nvPr/>
        </p:nvSpPr>
        <p:spPr bwMode="auto">
          <a:xfrm>
            <a:off x="0" y="500042"/>
            <a:ext cx="385762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КАК ПОДГОТОВИТЬСЯ К ПОЛОВОДЬЮ:</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изучить и запомнить границы возможного затопления, а также возвышенные редко затапливаемые места, расположенные в непосредственной близости от мест проживания, кратчайшие пути движения к ним;</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знать правила поведения при эвакуации, а также в случае внезапного и бурно развивающегося паводка;</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запомнить места хранения лодок, плотов и строительных материалов для их изготовления;</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заранее составьте перечень документов, имущества и медикаментов, вывозимых при эвакуации;</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уложить в чемодан или рюкзак ценности, необходимые теплые вещи, запас продуктов, воды и медикаменты.</a:t>
            </a:r>
            <a:endParaRPr kumimoji="0" lang="ru-RU" sz="1400" b="1" i="0" u="none" strike="noStrike" cap="none" normalizeH="0" baseline="0" dirty="0">
              <a:ln>
                <a:noFill/>
              </a:ln>
              <a:solidFill>
                <a:srgbClr val="002060"/>
              </a:solidFill>
              <a:effectLst/>
              <a:latin typeface="Verdana" pitchFamily="34" charset="0"/>
            </a:endParaRPr>
          </a:p>
        </p:txBody>
      </p:sp>
      <p:pic>
        <p:nvPicPr>
          <p:cNvPr id="13317" name="Picture 5" descr="http://www.aif.ru/pictures/201304/podgotovkakpavodku-infogr-upd2.jpg"/>
          <p:cNvPicPr>
            <a:picLocks noChangeAspect="1" noChangeArrowheads="1"/>
          </p:cNvPicPr>
          <p:nvPr/>
        </p:nvPicPr>
        <p:blipFill>
          <a:blip r:embed="rId3"/>
          <a:srcRect l="1464" t="7078" r="1940" b="38075"/>
          <a:stretch>
            <a:fillRect/>
          </a:stretch>
        </p:blipFill>
        <p:spPr bwMode="auto">
          <a:xfrm>
            <a:off x="3810801" y="1000108"/>
            <a:ext cx="5333199" cy="45005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3798" name="Picture 6" descr="http://www.moscow-info.org/ContentImages/74/60943674/img_source_infograph_60943674.jpg"/>
          <p:cNvPicPr>
            <a:picLocks noChangeAspect="1" noChangeArrowheads="1"/>
          </p:cNvPicPr>
          <p:nvPr/>
        </p:nvPicPr>
        <p:blipFill>
          <a:blip r:embed="rId2"/>
          <a:srcRect t="7591" b="8342"/>
          <a:stretch>
            <a:fillRect/>
          </a:stretch>
        </p:blipFill>
        <p:spPr bwMode="auto">
          <a:xfrm>
            <a:off x="0" y="0"/>
            <a:ext cx="9144000" cy="69007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0"/>
            <a:ext cx="9144000" cy="6891775"/>
          </a:xfrm>
          <a:prstGeom prst="rect">
            <a:avLst/>
          </a:prstGeom>
          <a:noFill/>
        </p:spPr>
      </p:pic>
      <p:sp>
        <p:nvSpPr>
          <p:cNvPr id="12289" name="Rectangle 1"/>
          <p:cNvSpPr>
            <a:spLocks noChangeArrowheads="1"/>
          </p:cNvSpPr>
          <p:nvPr/>
        </p:nvSpPr>
        <p:spPr bwMode="auto">
          <a:xfrm>
            <a:off x="357158" y="0"/>
            <a:ext cx="835824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КАК ДЕЙСТВОВАТЬ ВО ВРЕМЯ ПОЛОВОДЬЯ:</a:t>
            </a:r>
            <a:endParaRPr kumimoji="0" lang="ru-RU" sz="1400" b="1" i="0" u="none" strike="noStrike" cap="none" normalizeH="0" baseline="0" dirty="0">
              <a:ln>
                <a:noFill/>
              </a:ln>
              <a:solidFill>
                <a:srgbClr val="C0000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затопленные места глубиной до 1 метра можно перейти вброд;</a:t>
            </a:r>
            <a:endParaRPr kumimoji="0" lang="ru-RU" sz="1400" b="1" i="0" u="none" strike="noStrike" cap="none" normalizeH="0" baseline="0" dirty="0">
              <a:ln>
                <a:noFill/>
              </a:ln>
              <a:solidFill>
                <a:srgbClr val="002060"/>
              </a:solidFill>
              <a:effectLst/>
              <a:latin typeface="Verdana"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a:ln>
                  <a:noFill/>
                </a:ln>
                <a:solidFill>
                  <a:srgbClr val="002060"/>
                </a:solidFill>
                <a:effectLst/>
                <a:latin typeface="Verdana" pitchFamily="34" charset="0"/>
                <a:ea typeface="Times New Roman" pitchFamily="18" charset="0"/>
                <a:cs typeface="Times New Roman" pitchFamily="18" charset="0"/>
              </a:rPr>
              <a:t>- 0,6-1,2 м – преодолеть на машинах с передними и задними ведущими осями, на тракторах (при скорости течения до 1м/сек – переправляться только по разведанному и обозначенному броду).</a:t>
            </a:r>
            <a:endParaRPr kumimoji="0" lang="ru-RU" sz="1400" b="1" i="0" u="none" strike="noStrike" cap="none" normalizeH="0" baseline="0" dirty="0">
              <a:ln>
                <a:noFill/>
              </a:ln>
              <a:solidFill>
                <a:srgbClr val="002060"/>
              </a:solidFill>
              <a:effectLst/>
              <a:latin typeface="Verdana" pitchFamily="34" charset="0"/>
            </a:endParaRPr>
          </a:p>
        </p:txBody>
      </p:sp>
      <p:pic>
        <p:nvPicPr>
          <p:cNvPr id="12291" name="Picture 3" descr="http://ng-gazeta.at.ua/news_4/e/400-227.jpg"/>
          <p:cNvPicPr>
            <a:picLocks noChangeAspect="1" noChangeArrowheads="1"/>
          </p:cNvPicPr>
          <p:nvPr/>
        </p:nvPicPr>
        <p:blipFill>
          <a:blip r:embed="rId3"/>
          <a:srcRect/>
          <a:stretch>
            <a:fillRect/>
          </a:stretch>
        </p:blipFill>
        <p:spPr bwMode="auto">
          <a:xfrm>
            <a:off x="214282" y="1285860"/>
            <a:ext cx="3752850" cy="2505076"/>
          </a:xfrm>
          <a:prstGeom prst="rect">
            <a:avLst/>
          </a:prstGeom>
          <a:noFill/>
        </p:spPr>
      </p:pic>
      <p:pic>
        <p:nvPicPr>
          <p:cNvPr id="12293" name="Picture 5" descr="http://img.xcitefun.net/users/2011/05/246768,xcitefun-0-10826-918df6a9-xl.jpg"/>
          <p:cNvPicPr>
            <a:picLocks noChangeAspect="1" noChangeArrowheads="1"/>
          </p:cNvPicPr>
          <p:nvPr/>
        </p:nvPicPr>
        <p:blipFill>
          <a:blip r:embed="rId4"/>
          <a:srcRect/>
          <a:stretch>
            <a:fillRect/>
          </a:stretch>
        </p:blipFill>
        <p:spPr bwMode="auto">
          <a:xfrm>
            <a:off x="4857752" y="1214422"/>
            <a:ext cx="3619525" cy="2714644"/>
          </a:xfrm>
          <a:prstGeom prst="rect">
            <a:avLst/>
          </a:prstGeom>
          <a:noFill/>
        </p:spPr>
      </p:pic>
      <p:pic>
        <p:nvPicPr>
          <p:cNvPr id="12295" name="Picture 7" descr="http://s5.stc.all.kpcdn.net/share/i/12/5682868/inx675x450.jpg"/>
          <p:cNvPicPr>
            <a:picLocks noChangeAspect="1" noChangeArrowheads="1"/>
          </p:cNvPicPr>
          <p:nvPr/>
        </p:nvPicPr>
        <p:blipFill>
          <a:blip r:embed="rId5"/>
          <a:srcRect/>
          <a:stretch>
            <a:fillRect/>
          </a:stretch>
        </p:blipFill>
        <p:spPr bwMode="auto">
          <a:xfrm>
            <a:off x="5072066" y="4286256"/>
            <a:ext cx="3429024" cy="2286016"/>
          </a:xfrm>
          <a:prstGeom prst="rect">
            <a:avLst/>
          </a:prstGeom>
          <a:noFill/>
        </p:spPr>
      </p:pic>
      <p:pic>
        <p:nvPicPr>
          <p:cNvPr id="12297" name="Picture 9" descr="http://barnaul.sibnovosti.ru/pictures/0556/2639/bolshe_dvuhsot_detey_byli_evakuirovany_na_kolyme_thumb_main.jpg"/>
          <p:cNvPicPr>
            <a:picLocks noChangeAspect="1" noChangeArrowheads="1"/>
          </p:cNvPicPr>
          <p:nvPr/>
        </p:nvPicPr>
        <p:blipFill>
          <a:blip r:embed="rId6"/>
          <a:srcRect/>
          <a:stretch>
            <a:fillRect/>
          </a:stretch>
        </p:blipFill>
        <p:spPr bwMode="auto">
          <a:xfrm>
            <a:off x="214282" y="4214818"/>
            <a:ext cx="4267200" cy="24003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8" name="Picture 4" descr="http://s47.radikal.ru/i116/1202/51/129348b0faa1.jpg"/>
          <p:cNvPicPr>
            <a:picLocks noChangeAspect="1" noChangeArrowheads="1"/>
          </p:cNvPicPr>
          <p:nvPr/>
        </p:nvPicPr>
        <p:blipFill>
          <a:blip r:embed="rId2"/>
          <a:srcRect/>
          <a:stretch>
            <a:fillRect/>
          </a:stretch>
        </p:blipFill>
        <p:spPr bwMode="auto">
          <a:xfrm>
            <a:off x="0" y="-33775"/>
            <a:ext cx="9144000" cy="6891775"/>
          </a:xfrm>
          <a:prstGeom prst="rect">
            <a:avLst/>
          </a:prstGeom>
          <a:noFill/>
        </p:spPr>
      </p:pic>
      <p:sp>
        <p:nvSpPr>
          <p:cNvPr id="30721" name="Rectangle 1"/>
          <p:cNvSpPr>
            <a:spLocks noChangeArrowheads="1"/>
          </p:cNvSpPr>
          <p:nvPr/>
        </p:nvSpPr>
        <p:spPr bwMode="auto">
          <a:xfrm>
            <a:off x="285720" y="0"/>
            <a:ext cx="8501122"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По сигналу оповещения об угрозе половодья и об эвакуации</a:t>
            </a:r>
            <a:r>
              <a:rPr kumimoji="0" lang="ru-RU" sz="16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 </a:t>
            </a:r>
            <a:r>
              <a:rPr kumimoji="0" lang="ru-RU" sz="1400" b="1" i="0" u="none" strike="noStrike" cap="none" normalizeH="0" baseline="0" dirty="0">
                <a:ln>
                  <a:noFill/>
                </a:ln>
                <a:solidFill>
                  <a:srgbClr val="C00000"/>
                </a:solidFill>
                <a:effectLst/>
                <a:latin typeface="Verdana" pitchFamily="34" charset="0"/>
                <a:ea typeface="Times New Roman" pitchFamily="18" charset="0"/>
                <a:cs typeface="Times New Roman" pitchFamily="18" charset="0"/>
              </a:rPr>
              <a:t>безотлагательно, в установленном порядке выходите (выезжайте) из опасной зоны возможного катастрофического затопления в назначенный безопасный район или на возвышенные участки местности, захватив с собой документы, ценности, необходимые вещи и двухсуточный запас непортящихся продуктов питания. В конечном пункте эвакуации зарегистрируйтесь.</a:t>
            </a:r>
            <a:endParaRPr kumimoji="0" lang="ru-RU" sz="1400" b="1" i="0" u="none" strike="noStrike" cap="none" normalizeH="0" baseline="0" dirty="0">
              <a:ln>
                <a:noFill/>
              </a:ln>
              <a:solidFill>
                <a:srgbClr val="C00000"/>
              </a:solidFill>
              <a:effectLst/>
              <a:latin typeface="Verdana" pitchFamily="34" charset="0"/>
            </a:endParaRPr>
          </a:p>
        </p:txBody>
      </p:sp>
      <p:pic>
        <p:nvPicPr>
          <p:cNvPr id="30723" name="Picture 3" descr="http://s3.netangels.ru/inova-media/cache/ed/e6/10/0e/9a/da/ede6100e9adae30247bca80f19b7580f.jpg"/>
          <p:cNvPicPr>
            <a:picLocks noChangeAspect="1" noChangeArrowheads="1"/>
          </p:cNvPicPr>
          <p:nvPr/>
        </p:nvPicPr>
        <p:blipFill>
          <a:blip r:embed="rId3"/>
          <a:srcRect/>
          <a:stretch>
            <a:fillRect/>
          </a:stretch>
        </p:blipFill>
        <p:spPr bwMode="auto">
          <a:xfrm>
            <a:off x="1142976" y="1428736"/>
            <a:ext cx="7048549" cy="528641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789</Words>
  <Application>Microsoft Office PowerPoint</Application>
  <PresentationFormat>Экран (4:3)</PresentationFormat>
  <Paragraphs>36</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Андрей</cp:lastModifiedBy>
  <cp:revision>49</cp:revision>
  <dcterms:created xsi:type="dcterms:W3CDTF">2013-05-19T11:57:26Z</dcterms:created>
  <dcterms:modified xsi:type="dcterms:W3CDTF">2019-03-02T09:54:58Z</dcterms:modified>
</cp:coreProperties>
</file>