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handoutMasterIdLst>
    <p:handoutMasterId r:id="rId24"/>
  </p:handoutMasterIdLst>
  <p:sldIdLst>
    <p:sldId id="290" r:id="rId2"/>
    <p:sldId id="339" r:id="rId3"/>
    <p:sldId id="329" r:id="rId4"/>
    <p:sldId id="310" r:id="rId5"/>
    <p:sldId id="311" r:id="rId6"/>
    <p:sldId id="312" r:id="rId7"/>
    <p:sldId id="314" r:id="rId8"/>
    <p:sldId id="315" r:id="rId9"/>
    <p:sldId id="316" r:id="rId10"/>
    <p:sldId id="320" r:id="rId11"/>
    <p:sldId id="324" r:id="rId12"/>
    <p:sldId id="321" r:id="rId13"/>
    <p:sldId id="325" r:id="rId14"/>
    <p:sldId id="326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0000"/>
    <a:srgbClr val="2D134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9960C2-C5BC-4330-B665-881B53F302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280996-78D2-4EB3-9A91-4EE82C73FB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E0F781-6A58-493E-A522-2EC470B88A5F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4C1634-DA7D-4479-BC21-63A71E66D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3D7439-8643-4748-BB17-AA90933D4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2BC6E-94C0-426B-8511-99807733C6E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41E0D25-E933-4927-A663-06B69ED8AB75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AB6D57-5CCE-457C-B0A1-E3C4FF6258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764965-AF23-4034-8C33-10311EBDF5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6B176E-46F7-43C3-8ED2-E93A2BBF5CF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4F36604-E727-483A-9F66-21907B8AB73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6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403FB-FA6A-4E12-B2D9-E23B81EE4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04DA5-666B-4E59-A3DE-AE1099EAA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AD33C-F7EB-4D44-9AC7-658B9EC75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10919-52DF-47FD-8D2D-02E854AB19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6216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DA1105-7BEC-42EA-BD95-BA0E416A8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F9146A-61C7-4C22-9B96-CEECC09A5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23E1D2-9D47-4603-9848-FEEB667AE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466B0-19B4-473D-8E49-FE385C3E35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8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3F347-8AD6-4A2D-956B-D82EF5B3F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DC28B5-29F9-4556-A774-DD306B40C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571FDA-D043-45D4-95AF-D83B70751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5E146-E70C-4486-B934-C89F47D2253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173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5C7E8D-BD33-4805-98A2-2EC74040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B87B52-14F6-47E5-8EAA-CF14FC3BA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E9E252-C88C-439C-BE97-0053E39C0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797A7-3AFC-4B63-B1B2-872D8A82C2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017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5043B1-E4B4-482E-B0AB-4BB477AE7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AD5E7D-26AA-40A7-86E3-4A9CD131F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15B53-5332-4E25-B076-9130894DB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9E2B6-9C89-46E1-AE2C-96CBB8E558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726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5D5A43-7896-4368-B07A-8BEF7648D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EAC62F-A2F2-40AF-9A39-76379D0C1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FB489E-6842-4031-83DB-6FC57E377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4FD27-E4F7-4344-B1C0-D9D84561C2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980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E1650A-6425-40D0-8E3F-3132C9572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FA253B-06D9-470C-8042-3FE122E08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3AC94D-23E8-4841-AAD6-21BC3B2E9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DF132-4357-4F28-8FE3-E3948857E9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6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B0922D-8099-4CE8-BE16-7E75D995C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62DD9D-109C-49F6-A37C-7A25336C5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8FFEDB-E9B6-4DB3-BB38-B4AF725A2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FEB0A-96E8-468D-B00E-8A3EFAB94E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484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2C841-7C66-42A2-AB97-637364D7C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8A411-0BC9-4DDB-B83D-E6BC96BA2F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E0C03-053C-4011-9D67-DD559A00F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4D2AD-5407-4FD0-A043-4DDDF7BD5A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06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6E9C1-0BF6-4BB1-B2C3-9AAFABAA5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96156-8C7E-4B05-B67B-B23701770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F2157-7363-4F5C-A1F9-694FA0B5C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968EE-8FA7-4986-9A5C-7496B7C8C9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30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1C67015-56DB-4928-B396-14DBBFB30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1343378-398A-4BD6-8838-B5B99C999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E7C95C-5C16-4B76-93D3-C0BD9E8610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A5E0486-C2A4-446C-A43E-B2789D5F16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03EA516E-5452-41AB-AC13-709E83502D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9B99CDB-87B1-4854-A613-B8E5305B5F1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4;&#1052;%20&#1080;%20&#1054;&#1041;&#1046;%203%20&#1082;&#1083;&#1072;&#1089;&#1089;.ppt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ultyashki-1805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jpeg"/><Relationship Id="rId7" Type="http://schemas.openxmlformats.org/officeDocument/2006/relationships/image" Target="../media/image6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69.gif"/><Relationship Id="rId7" Type="http://schemas.openxmlformats.org/officeDocument/2006/relationships/image" Target="../media/image6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7.gif"/><Relationship Id="rId4" Type="http://schemas.openxmlformats.org/officeDocument/2006/relationships/image" Target="../media/image66.gif"/><Relationship Id="rId9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C8A65C27-889C-4C24-8711-F8F6CA19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>
            <a:extLst>
              <a:ext uri="{FF2B5EF4-FFF2-40B4-BE49-F238E27FC236}">
                <a16:creationId xmlns:a16="http://schemas.microsoft.com/office/drawing/2014/main" id="{366C445E-7F55-4C5D-920F-42743F41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73263"/>
            <a:ext cx="838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2800" b="1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altLang="en-US" sz="2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 детей с причинами загрязнения водоемов, научиться  бережно относиться к воде. Изучить Правила безопасного поведения на воде.</a:t>
            </a:r>
          </a:p>
        </p:txBody>
      </p:sp>
      <p:pic>
        <p:nvPicPr>
          <p:cNvPr id="3076" name="Picture 6" descr="http://i.hizliresim.com/epE4pz.gif">
            <a:extLst>
              <a:ext uri="{FF2B5EF4-FFF2-40B4-BE49-F238E27FC236}">
                <a16:creationId xmlns:a16="http://schemas.microsoft.com/office/drawing/2014/main" id="{09C8CEC5-1BF1-4B63-B219-AB9EFDB6C3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4953000"/>
            <a:ext cx="28495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ttp://www.ncangler.com/forums/images/avatars/netpondfish.gif">
            <a:extLst>
              <a:ext uri="{FF2B5EF4-FFF2-40B4-BE49-F238E27FC236}">
                <a16:creationId xmlns:a16="http://schemas.microsoft.com/office/drawing/2014/main" id="{8DBE5B39-8551-4054-9CC7-EEA4173BC3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952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static1.fjcdn.com/thumbnails/comments/4033017+_fab9da4b2a09e3503fa2f5a29e9c12a5.gif">
            <a:extLst>
              <a:ext uri="{FF2B5EF4-FFF2-40B4-BE49-F238E27FC236}">
                <a16:creationId xmlns:a16="http://schemas.microsoft.com/office/drawing/2014/main" id="{62578E30-716A-442F-990A-3C990BFBFE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9882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2FCF0-C695-4CD0-A7EC-F91435FBD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44" y="294517"/>
            <a:ext cx="1383912" cy="14326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AF97FE-04E0-48B9-B492-637AF8832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191" y="289106"/>
            <a:ext cx="1171429" cy="1438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98171368-7347-465A-8053-88CEBB53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>
            <a:extLst>
              <a:ext uri="{FF2B5EF4-FFF2-40B4-BE49-F238E27FC236}">
                <a16:creationId xmlns:a16="http://schemas.microsoft.com/office/drawing/2014/main" id="{9B5A922F-EFBF-46B0-B29E-89A0BACDB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стихотворения «Течёт река».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7C3CC5D-B9A4-4780-AFB1-E8B3AD613C5D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30213"/>
          <a:ext cx="6477000" cy="6450012"/>
        </p:xfrm>
        <a:graphic>
          <a:graphicData uri="http://schemas.openxmlformats.org/drawingml/2006/table">
            <a:tbl>
              <a:tblPr/>
              <a:tblGrid>
                <a:gridCol w="3238500">
                  <a:extLst>
                    <a:ext uri="{9D8B030D-6E8A-4147-A177-3AD203B41FA5}">
                      <a16:colId xmlns:a16="http://schemas.microsoft.com/office/drawing/2014/main" val="126812446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355741220"/>
                    </a:ext>
                  </a:extLst>
                </a:gridCol>
              </a:tblGrid>
              <a:tr h="6248400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Течёт река издалека…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Течёт река…. Течёт река…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Как хорошо, когда река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 широка, и глубока!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Над ней - пышнее облака,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Свежей дыханье ветерка,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Стройней и выше лес над ней,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 луг прибрежный зеленей!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Течёт река…. Течёт река…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Поит поля и города,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Несёт и лодки и суда,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 рыбы ходят в глубине,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 раки ползают на дне…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 хороша, река весной,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 осенью, и в летний зной!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Купанье! Что за благодать!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Кому, попробуй, передать!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Приятней плыть в живой волне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Ребятам или ребятне?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Вся живность счастлива вполне!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Но что такое? Караул!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Нет, нет, никто не утонул,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Нет, нет, как раз наоборот,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мель садится пароход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Средь бела дня, какой скандал!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Наверно, лоцман маху дал!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Да нет, далёко до буйка,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Тут глубока была река.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Была. Вот именно – была.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Была, да видимо сплыла.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Ах, реку мы не узнаём…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Река становится ручьём!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Уже и лодки на мели…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Пловцы вдруг посуху пошли.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 рыбы? В горе и тоске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Бедняжки бьются на песке.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Так что же с ней стряслось,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 рекой?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Увы, друзья, ответ такой: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Дошкольник Сидоров Иван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Забыл закрыть на кухне кран.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Вы скажете: какой пустяк.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Пустяк. Добро б ручей иссяк,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 то вон из-за пустяка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Пропала целая река!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8555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DDB7E4EA-432B-4BCB-B645-1FE3CBEAF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muz-otkritka.ru/cards_alb/123564/img/img_ba5734a1c11f67eac5c03b3ebf1ea31d.gif">
            <a:extLst>
              <a:ext uri="{FF2B5EF4-FFF2-40B4-BE49-F238E27FC236}">
                <a16:creationId xmlns:a16="http://schemas.microsoft.com/office/drawing/2014/main" id="{C2BD889D-90D8-4559-BD6D-B1BDC5B2D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62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www.photoforum.ru/f/photo/000/731/731442_15.jpg">
            <a:extLst>
              <a:ext uri="{FF2B5EF4-FFF2-40B4-BE49-F238E27FC236}">
                <a16:creationId xmlns:a16="http://schemas.microsoft.com/office/drawing/2014/main" id="{FC6F4E49-00CB-4865-8C08-CBEB38FF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4953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://www.lands-of-sorrow.ru/_fr/2/2147688.jpg">
            <a:extLst>
              <a:ext uri="{FF2B5EF4-FFF2-40B4-BE49-F238E27FC236}">
                <a16:creationId xmlns:a16="http://schemas.microsoft.com/office/drawing/2014/main" id="{2EA90C92-531A-4D1B-9D19-F7944753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048000"/>
            <a:ext cx="51450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 descr="http://cs625723.vk.me/v625723708/5a529/ZxwffztjVPc.jpg">
            <a:extLst>
              <a:ext uri="{FF2B5EF4-FFF2-40B4-BE49-F238E27FC236}">
                <a16:creationId xmlns:a16="http://schemas.microsoft.com/office/drawing/2014/main" id="{AEF0B911-CEC8-4119-9029-837BB637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1762" y="2895600"/>
            <a:ext cx="2862238" cy="1905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5790" name="Picture 14" descr="http://fs00.infourok.ru/images/doc/230/61959/2/img11.jpg">
            <a:extLst>
              <a:ext uri="{FF2B5EF4-FFF2-40B4-BE49-F238E27FC236}">
                <a16:creationId xmlns:a16="http://schemas.microsoft.com/office/drawing/2014/main" id="{9F6FBFAA-5D1F-4087-AE92-D206C18D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572000"/>
            <a:ext cx="2667000" cy="2000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B88C0298-9558-4CD4-90DE-AA33A8780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id="{FA5530CD-D5B3-4BE7-A915-E526D728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 чём стихотворение?</a:t>
            </a:r>
          </a:p>
          <a:p>
            <a:pPr algn="ctr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Почему в реке исчезла вдруг вода?</a:t>
            </a:r>
          </a:p>
          <a:p>
            <a:pPr algn="ctr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Что случилось после того, как в реке стало меньше воды?</a:t>
            </a:r>
          </a:p>
          <a:p>
            <a:pPr algn="ctr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 чём напоминает каждому это стихотворенье?</a:t>
            </a:r>
          </a:p>
        </p:txBody>
      </p:sp>
      <p:pic>
        <p:nvPicPr>
          <p:cNvPr id="4" name="Picture 14" descr="http://fs00.infourok.ru/images/doc/230/61959/2/img11.jpg">
            <a:extLst>
              <a:ext uri="{FF2B5EF4-FFF2-40B4-BE49-F238E27FC236}">
                <a16:creationId xmlns:a16="http://schemas.microsoft.com/office/drawing/2014/main" id="{3F5C270D-E657-4D27-958F-CE78E142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6273800" cy="4419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1FA290D6-0A49-4187-9F23-5C6E8A80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F0B33A03-FA2A-4A39-B981-A23C15670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25400"/>
            <a:ext cx="868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800" b="1">
                <a:solidFill>
                  <a:srgbClr val="66FFFF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Безопасное поведение на воде.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0CFA22B8-B403-4CAE-AE88-FF9E7F17F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Как безопасно вести себя на воде?</a:t>
            </a:r>
          </a:p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Где можно купаться?</a:t>
            </a:r>
          </a:p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Можно ли купаться в незнакомом месте?</a:t>
            </a:r>
          </a:p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Можно ли купаться без взрослых?</a:t>
            </a:r>
          </a:p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Можно ли купаться в болоте?</a:t>
            </a:r>
          </a:p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Чем это грозит?</a:t>
            </a:r>
          </a:p>
        </p:txBody>
      </p:sp>
      <p:pic>
        <p:nvPicPr>
          <p:cNvPr id="5" name="Picture 11" descr="people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CD7A3FCB-671F-4A2D-BD71-F5E2B3E5B5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835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0">
            <a:extLst>
              <a:ext uri="{FF2B5EF4-FFF2-40B4-BE49-F238E27FC236}">
                <a16:creationId xmlns:a16="http://schemas.microsoft.com/office/drawing/2014/main" id="{7C31B664-B6A7-4D0A-B359-299C35B8C6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952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ea39">
            <a:extLst>
              <a:ext uri="{FF2B5EF4-FFF2-40B4-BE49-F238E27FC236}">
                <a16:creationId xmlns:a16="http://schemas.microsoft.com/office/drawing/2014/main" id="{CC4A3BE0-5910-4ABA-8059-ECA0D2FC96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4669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80DD89BB-DC2C-4488-B5C4-460FB63E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 descr="http://nikologori.ru/tinybrowser/images/mery-bezopasnosti-pri-kupanii/_full/_mchs-9.jpg">
            <a:extLst>
              <a:ext uri="{FF2B5EF4-FFF2-40B4-BE49-F238E27FC236}">
                <a16:creationId xmlns:a16="http://schemas.microsoft.com/office/drawing/2014/main" id="{C097AA7F-F973-414C-8102-108CF5F6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2438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0900" name="Picture 4" descr="http://bezopasnost-detej.ru/images/2013/103-1-1-kartinki-dlya-detej-po-bezopasnosti.jpg">
            <a:extLst>
              <a:ext uri="{FF2B5EF4-FFF2-40B4-BE49-F238E27FC236}">
                <a16:creationId xmlns:a16="http://schemas.microsoft.com/office/drawing/2014/main" id="{6305288E-BF75-4767-9ACE-0B49328A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905000"/>
            <a:ext cx="3429000" cy="23685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0902" name="Picture 6" descr="http://lh5.googleusercontent.com/-zwh1RKHtWaQ/Uh-tuCuhleI/AAAAAAAARHk/BOSsMbAkzPU/s800/OCR0154.JPG">
            <a:extLst>
              <a:ext uri="{FF2B5EF4-FFF2-40B4-BE49-F238E27FC236}">
                <a16:creationId xmlns:a16="http://schemas.microsoft.com/office/drawing/2014/main" id="{4BA1F5E3-8CB5-40CA-9C17-07265CD86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8600"/>
            <a:ext cx="1905000" cy="29420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0908" name="Picture 12" descr="http://do.znate.ru/pars_docs/refs/36/35958/35958_html_7b6cb671.jpg">
            <a:extLst>
              <a:ext uri="{FF2B5EF4-FFF2-40B4-BE49-F238E27FC236}">
                <a16:creationId xmlns:a16="http://schemas.microsoft.com/office/drawing/2014/main" id="{A74973DB-892D-4B81-BDA6-7FF952D0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810000"/>
            <a:ext cx="2590800" cy="2590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0910" name="Picture 14" descr="http://gov.cap.ru/Home/59/foto/2011/jule/12_3.jpg">
            <a:extLst>
              <a:ext uri="{FF2B5EF4-FFF2-40B4-BE49-F238E27FC236}">
                <a16:creationId xmlns:a16="http://schemas.microsoft.com/office/drawing/2014/main" id="{BADA8D4A-3E60-420A-9633-18BE9D90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696" y="4038600"/>
            <a:ext cx="3052521" cy="2286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392" name="Прямоугольник 9">
            <a:extLst>
              <a:ext uri="{FF2B5EF4-FFF2-40B4-BE49-F238E27FC236}">
                <a16:creationId xmlns:a16="http://schemas.microsoft.com/office/drawing/2014/main" id="{3E2BBF4C-CC67-4DBE-BA73-E22486AC1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305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6600" b="1">
                <a:solidFill>
                  <a:srgbClr val="FF0000"/>
                </a:solidFill>
              </a:rPr>
              <a:t>Будь осторожен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sz="6600" b="1">
                <a:solidFill>
                  <a:srgbClr val="FF0000"/>
                </a:solidFill>
              </a:rPr>
              <a:t>на воде!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91F84669-8529-42B2-B5A1-15461E84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>
            <a:extLst>
              <a:ext uri="{FF2B5EF4-FFF2-40B4-BE49-F238E27FC236}">
                <a16:creationId xmlns:a16="http://schemas.microsoft.com/office/drawing/2014/main" id="{E315C554-09CB-4E1A-919F-17E43DFC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3200" b="1">
                <a:solidFill>
                  <a:srgbClr val="FFFF00"/>
                </a:solidFill>
                <a:latin typeface="Verdana" panose="020B0604030504040204" pitchFamily="34" charset="0"/>
              </a:rPr>
              <a:t>Плавай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sz="3200" b="1">
                <a:solidFill>
                  <a:srgbClr val="FFFF00"/>
                </a:solidFill>
                <a:latin typeface="Verdana" panose="020B0604030504040204" pitchFamily="34" charset="0"/>
              </a:rPr>
              <a:t>только в присутствии взрослых</a:t>
            </a:r>
          </a:p>
        </p:txBody>
      </p:sp>
      <p:pic>
        <p:nvPicPr>
          <p:cNvPr id="81922" name="Picture 2" descr="http://www.sudogda.ru/bg_child/12_00073.jpg">
            <a:extLst>
              <a:ext uri="{FF2B5EF4-FFF2-40B4-BE49-F238E27FC236}">
                <a16:creationId xmlns:a16="http://schemas.microsoft.com/office/drawing/2014/main" id="{E09345DF-ABAC-451D-B00C-D0A4DCA9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581400" cy="2686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1924" name="Picture 4" descr="http://im9.asset.yvimg.kz/userimages/sogdik/4fcs7nshIU58n0hVwXdqeNrSUm3BiJ.jpg">
            <a:extLst>
              <a:ext uri="{FF2B5EF4-FFF2-40B4-BE49-F238E27FC236}">
                <a16:creationId xmlns:a16="http://schemas.microsoft.com/office/drawing/2014/main" id="{44E65551-14E8-440B-8C0F-98F93F0C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5580" y="1600200"/>
            <a:ext cx="3996420" cy="2667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1926" name="Picture 6" descr="http://assets02.groupon-cdn.ru/system/offers/000/290/097/awesome_6c8bd3ba5ad8.jpg">
            <a:extLst>
              <a:ext uri="{FF2B5EF4-FFF2-40B4-BE49-F238E27FC236}">
                <a16:creationId xmlns:a16="http://schemas.microsoft.com/office/drawing/2014/main" id="{53899406-2BC8-46AC-AC8D-117681F20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962400"/>
            <a:ext cx="4809065" cy="2438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59CF53E7-9ACC-478B-8E0C-E88597CA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 descr="http://woman.hotnews.bg/uploads/content/stef/114353905.jpg">
            <a:extLst>
              <a:ext uri="{FF2B5EF4-FFF2-40B4-BE49-F238E27FC236}">
                <a16:creationId xmlns:a16="http://schemas.microsoft.com/office/drawing/2014/main" id="{AB11B577-039E-4FF0-9199-016A81D7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3505200" cy="25062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6020" name="Picture 4" descr="http://www.playing-field.ru/img/2015/052004/1306891">
            <a:extLst>
              <a:ext uri="{FF2B5EF4-FFF2-40B4-BE49-F238E27FC236}">
                <a16:creationId xmlns:a16="http://schemas.microsoft.com/office/drawing/2014/main" id="{D22F5E0A-3682-4188-92ED-9767BFCB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600200"/>
            <a:ext cx="2800350" cy="32861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6022" name="Picture 6" descr="http://photo-js.ru/images/img1/%D0%98%D0%B7%D0%BE%D0%B1%D1%80%D0%B0%D0%B6%D0%B5%D0%BD%D0%B8%D1%8F%20%D0%B7%D0%BD%D0%B0%D0%BA%D0%BE%D0%B2/%D0%98%D0%B7%D0%BE%D0%B1%D1%80%D0%B0%D0%B6%D0%B5%D0%BD%D0%B8%D1%8F_%D0%B7%D0%BD%D0%B0%D0%BA%D0%BE%D0%B2_%D0%97%D0%BD%D0%B0%D0%BA,_%D1%80%D0%B0%D0%B7%D1%80%D0%B5%D1%88%D0%B0%D1%8E%D1%89%D0%B8%D0%B9_%D0%BA%D1%83%D0%BF%D0%B0%D0%BD%D0%B8%D0%B5.jpg">
            <a:extLst>
              <a:ext uri="{FF2B5EF4-FFF2-40B4-BE49-F238E27FC236}">
                <a16:creationId xmlns:a16="http://schemas.microsoft.com/office/drawing/2014/main" id="{1D43B672-92B4-49E0-9215-8F41E3C0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8600"/>
            <a:ext cx="2667000" cy="2667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6024" name="Picture 8" descr="http://images.aif.ru/004/899/6905d703e6937367134622c6dc73558f.JPG">
            <a:extLst>
              <a:ext uri="{FF2B5EF4-FFF2-40B4-BE49-F238E27FC236}">
                <a16:creationId xmlns:a16="http://schemas.microsoft.com/office/drawing/2014/main" id="{C2DD3C25-0079-4FE6-9186-4E25040A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43400"/>
            <a:ext cx="3276600" cy="2186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6026" name="Picture 10" descr="http://moygorod-online.ru/netcat_files/152/162/1kubpla1_thumb1.jpeg">
            <a:extLst>
              <a:ext uri="{FF2B5EF4-FFF2-40B4-BE49-F238E27FC236}">
                <a16:creationId xmlns:a16="http://schemas.microsoft.com/office/drawing/2014/main" id="{7581DF5A-48AE-4846-B6A3-80D465A1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191000"/>
            <a:ext cx="3733800" cy="2489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440" name="Прямоугольник 7">
            <a:extLst>
              <a:ext uri="{FF2B5EF4-FFF2-40B4-BE49-F238E27FC236}">
                <a16:creationId xmlns:a16="http://schemas.microsoft.com/office/drawing/2014/main" id="{9EA42512-CBD3-4555-BE5B-19F0C1620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4216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6600" b="1">
                <a:solidFill>
                  <a:srgbClr val="FF0000"/>
                </a:solidFill>
                <a:latin typeface="Verdana" panose="020B0604030504040204" pitchFamily="34" charset="0"/>
              </a:rPr>
              <a:t>Плавай 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sz="6600" b="1">
                <a:solidFill>
                  <a:srgbClr val="FF0000"/>
                </a:solidFill>
                <a:latin typeface="Verdana" panose="020B0604030504040204" pitchFamily="34" charset="0"/>
              </a:rPr>
              <a:t>отведённых для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sz="6600" b="1">
                <a:solidFill>
                  <a:srgbClr val="FF0000"/>
                </a:solidFill>
                <a:latin typeface="Verdana" panose="020B0604030504040204" pitchFamily="34" charset="0"/>
              </a:rPr>
              <a:t>этого местах!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80A0582D-34E6-4A87-9683-CF8A765F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>
            <a:extLst>
              <a:ext uri="{FF2B5EF4-FFF2-40B4-BE49-F238E27FC236}">
                <a16:creationId xmlns:a16="http://schemas.microsoft.com/office/drawing/2014/main" id="{F00DB68B-17BE-4BB5-BA5C-0C7AB0266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Первичное закрепление знаний о воде:</a:t>
            </a:r>
          </a:p>
          <a:p>
            <a:pPr algn="just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нового вы узнали о значении воды для людей?</a:t>
            </a:r>
          </a:p>
          <a:p>
            <a:pPr algn="just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Отчего загрязняется вода в реках, озёрах, морях?</a:t>
            </a:r>
          </a:p>
          <a:p>
            <a:pPr algn="just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Чем опасно загрязнение воды?</a:t>
            </a:r>
          </a:p>
          <a:p>
            <a:pPr algn="just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люди охраняют воду от загрязнений?</a:t>
            </a:r>
          </a:p>
          <a:p>
            <a:pPr algn="just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каждый человек должен беречь воду?</a:t>
            </a:r>
          </a:p>
          <a:p>
            <a:pPr algn="just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 спастись на воде?</a:t>
            </a:r>
          </a:p>
        </p:txBody>
      </p:sp>
      <p:pic>
        <p:nvPicPr>
          <p:cNvPr id="87043" name="Picture 3" descr="http://100-bal.ru/pars_docs/refs/26/25150/25150_html_7566b148.png">
            <a:extLst>
              <a:ext uri="{FF2B5EF4-FFF2-40B4-BE49-F238E27FC236}">
                <a16:creationId xmlns:a16="http://schemas.microsoft.com/office/drawing/2014/main" id="{845B4A8B-7BBA-437B-A310-7200742C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43299"/>
            <a:ext cx="4419600" cy="33147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7045" name="Picture 5" descr="http://mypresentation.ru/documents/2fe93ba496e4b66a8103a37200e2a264/img2.jpg">
            <a:extLst>
              <a:ext uri="{FF2B5EF4-FFF2-40B4-BE49-F238E27FC236}">
                <a16:creationId xmlns:a16="http://schemas.microsoft.com/office/drawing/2014/main" id="{6342D570-184A-482F-BE93-8B51249F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470400" cy="3352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100376FB-38E1-44B2-9E9B-5C529DBA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">
            <a:extLst>
              <a:ext uri="{FF2B5EF4-FFF2-40B4-BE49-F238E27FC236}">
                <a16:creationId xmlns:a16="http://schemas.microsoft.com/office/drawing/2014/main" id="{303B7FA3-9E6D-402D-9F86-9CC48E591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algn="just"/>
            <a:r>
              <a:rPr lang="ru-RU" altLang="en-US" sz="2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 </a:t>
            </a:r>
          </a:p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«Загрязнение водоёмов опасно для всего живого. Чтобы уберечь водоёмы от загрязнения, сточные воды предприятий, ферм пропускают через очистные сооружения. Строятся и такие предприятия, на которых вообще не бывает сточных вод. Каждый человек должен беречь воду!»</a:t>
            </a:r>
            <a:endParaRPr lang="ru-RU" altLang="en-US" sz="24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pic>
        <p:nvPicPr>
          <p:cNvPr id="88067" name="Picture 3" descr="http://fs00.infourok.ru/images/doc/251/256241/1/img30.jpg">
            <a:extLst>
              <a:ext uri="{FF2B5EF4-FFF2-40B4-BE49-F238E27FC236}">
                <a16:creationId xmlns:a16="http://schemas.microsoft.com/office/drawing/2014/main" id="{F443C82F-E8C3-414B-837C-49DB4F1D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971799"/>
            <a:ext cx="5181600" cy="38862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7BE910D0-C11A-41E6-9E2E-1CB12BECD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>
            <a:extLst>
              <a:ext uri="{FF2B5EF4-FFF2-40B4-BE49-F238E27FC236}">
                <a16:creationId xmlns:a16="http://schemas.microsoft.com/office/drawing/2014/main" id="{DBF6AC91-D4EC-4AD9-A28C-BDD299CB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0175"/>
            <a:ext cx="8305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на Земле не умирают реки,</a:t>
            </a:r>
          </a:p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стороной обходит их беда,</a:t>
            </a:r>
          </a:p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чистой остаётся в них навеки</a:t>
            </a:r>
          </a:p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Студёная и чистая вода. 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A7696EA-3F46-4EEE-8603-B115DE41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752600"/>
            <a:ext cx="701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никогда не зарастает тиной</a:t>
            </a:r>
          </a:p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Тот берег, на котором я стою.</a:t>
            </a:r>
          </a:p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Большие дяди, взрослые мужчины,</a:t>
            </a:r>
          </a:p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Храните речку чистую мою! </a:t>
            </a:r>
          </a:p>
        </p:txBody>
      </p:sp>
      <p:sp>
        <p:nvSpPr>
          <p:cNvPr id="21509" name="AutoShape 4" descr="http://%D0%B3%D0%B0%D0%B7%D0%B5%D1%82%D0%B0%D0%B2%D0%BE%D1%81%D1%82%D0%BE%D1%87%D0%BD%D1%8B%D0%B9.%D1%80%D1%84/wp-content/uploads/2014/08/1937.jpg">
            <a:extLst>
              <a:ext uri="{FF2B5EF4-FFF2-40B4-BE49-F238E27FC236}">
                <a16:creationId xmlns:a16="http://schemas.microsoft.com/office/drawing/2014/main" id="{1B1414D2-0D45-4D35-8E72-81D1153645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6" descr="http://%D0%B3%D0%B0%D0%B7%D0%B5%D1%82%D0%B0%D0%B2%D0%BE%D1%81%D1%82%D0%BE%D1%87%D0%BD%D1%8B%D0%B9.%D1%80%D1%84/wp-content/uploads/2014/08/1937.jpg">
            <a:extLst>
              <a:ext uri="{FF2B5EF4-FFF2-40B4-BE49-F238E27FC236}">
                <a16:creationId xmlns:a16="http://schemas.microsoft.com/office/drawing/2014/main" id="{673FB923-6A78-447D-9932-5A1874204F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9096" name="Picture 8" descr="http://globuss24.ru/userfiles/image/doc/hello_html_e6cc395.jpg">
            <a:extLst>
              <a:ext uri="{FF2B5EF4-FFF2-40B4-BE49-F238E27FC236}">
                <a16:creationId xmlns:a16="http://schemas.microsoft.com/office/drawing/2014/main" id="{EE96EF40-A53D-4AE4-92F1-740E5A19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4267200" cy="32004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512" name="Picture 12" descr="http://stat18.privet.ru/lr/0a189105b0827efdb2eef4c6a9e61665">
            <a:extLst>
              <a:ext uri="{FF2B5EF4-FFF2-40B4-BE49-F238E27FC236}">
                <a16:creationId xmlns:a16="http://schemas.microsoft.com/office/drawing/2014/main" id="{EF9D7BCC-1EE8-4DC8-A6F6-09BFC29B7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971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30031F47-F941-46A5-83E4-5155C5A2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E6A7AA8C-BC4E-48E0-90E5-84E0033F8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4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en-US" sz="4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2.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C0C88B46-E6B5-405B-89C0-6B01C06C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Анимашки Мультяшки">
            <a:hlinkClick r:id="rId3"/>
            <a:extLst>
              <a:ext uri="{FF2B5EF4-FFF2-40B4-BE49-F238E27FC236}">
                <a16:creationId xmlns:a16="http://schemas.microsoft.com/office/drawing/2014/main" id="{A6442600-880C-4637-B64E-598C709EA4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857625"/>
            <a:ext cx="25209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6">
            <a:extLst>
              <a:ext uri="{FF2B5EF4-FFF2-40B4-BE49-F238E27FC236}">
                <a16:creationId xmlns:a16="http://schemas.microsoft.com/office/drawing/2014/main" id="{BA5C2E8A-1A4B-4E41-9DC0-F7A76453A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43188"/>
            <a:ext cx="75961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en-US" sz="8800" b="1">
                <a:solidFill>
                  <a:srgbClr val="FFFF00"/>
                </a:solidFill>
                <a:latin typeface="Verdana" panose="020B0604030504040204" pitchFamily="34" charset="0"/>
              </a:rPr>
              <a:t>Молодцы 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774F0111-95CB-4CAA-BEAE-7A6A9274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">
            <a:extLst>
              <a:ext uri="{FF2B5EF4-FFF2-40B4-BE49-F238E27FC236}">
                <a16:creationId xmlns:a16="http://schemas.microsoft.com/office/drawing/2014/main" id="{A84ED123-F3B3-45D5-B9A4-2C82F531F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творческой группе № 1.</a:t>
            </a:r>
          </a:p>
          <a:p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Как образуются кислотные дожди?</a:t>
            </a:r>
          </a:p>
          <a:p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из отдельных картинок схему образования кислотного дождя.</a:t>
            </a:r>
          </a:p>
          <a:p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Предложены разрезные картинки: (город, завод, лес, река, облака с дождем, преимущественное направление ветра) </a:t>
            </a:r>
          </a:p>
        </p:txBody>
      </p:sp>
      <p:pic>
        <p:nvPicPr>
          <p:cNvPr id="50179" name="Picture 3" descr="http://vaz-time24.ru/uploads/posts/2014/7/muzej-avto-vaz_54_1.jpg">
            <a:extLst>
              <a:ext uri="{FF2B5EF4-FFF2-40B4-BE49-F238E27FC236}">
                <a16:creationId xmlns:a16="http://schemas.microsoft.com/office/drawing/2014/main" id="{3BAD687D-9569-4B8F-82E6-4BE8F12C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410200"/>
            <a:ext cx="1981200" cy="12877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0181" name="Picture 5" descr="http://hiero.ru/pict/a4b/2091504.jpg">
            <a:extLst>
              <a:ext uri="{FF2B5EF4-FFF2-40B4-BE49-F238E27FC236}">
                <a16:creationId xmlns:a16="http://schemas.microsoft.com/office/drawing/2014/main" id="{C087455D-D10F-4A65-B2F9-2DB405C6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486400"/>
            <a:ext cx="1920240" cy="137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0183" name="Picture 7" descr="http://static.good-luck.com.ua/_data/contest/photo/5/3037.b.jpg">
            <a:extLst>
              <a:ext uri="{FF2B5EF4-FFF2-40B4-BE49-F238E27FC236}">
                <a16:creationId xmlns:a16="http://schemas.microsoft.com/office/drawing/2014/main" id="{011E9A4E-BBF0-444C-9B55-44F09CC6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8400" y="5334000"/>
            <a:ext cx="1625600" cy="1219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59" name="Picture 11" descr="https://s-media-cache-ak0.pinimg.com/originals/af/cf/a9/afcfa95850d085737fcc096a0ac1eb5a.jpg">
            <a:extLst>
              <a:ext uri="{FF2B5EF4-FFF2-40B4-BE49-F238E27FC236}">
                <a16:creationId xmlns:a16="http://schemas.microsoft.com/office/drawing/2014/main" id="{219D2272-B1A4-4883-BC00-B987D350E6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2514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 descr="http://i44.photobucket.com/albums/f49/julitamanik/animatedrain.gif">
            <a:extLst>
              <a:ext uri="{FF2B5EF4-FFF2-40B4-BE49-F238E27FC236}">
                <a16:creationId xmlns:a16="http://schemas.microsoft.com/office/drawing/2014/main" id="{E2DAB189-5C1A-40DA-908E-8EA6123E38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743200"/>
            <a:ext cx="1857375" cy="1752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0193" name="Picture 17" descr="http://www.cdschools.org/cms/lib04/PA09000075/Centricity/Domain/1437/hurricane.gif">
            <a:extLst>
              <a:ext uri="{FF2B5EF4-FFF2-40B4-BE49-F238E27FC236}">
                <a16:creationId xmlns:a16="http://schemas.microsoft.com/office/drawing/2014/main" id="{09CF4151-5F54-4632-B2BA-D24B7BFBF7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124200"/>
            <a:ext cx="2857500" cy="18192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62" name="Picture 2" descr="http://mtdata.ru/u24/photo8825/20688235285-0/original.gif">
            <a:extLst>
              <a:ext uri="{FF2B5EF4-FFF2-40B4-BE49-F238E27FC236}">
                <a16:creationId xmlns:a16="http://schemas.microsoft.com/office/drawing/2014/main" id="{FB3858B9-16AF-4BCE-B8EF-A51649A5D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9812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87248BA4-28C1-4B54-9BCE-A0CB8184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>
            <a:extLst>
              <a:ext uri="{FF2B5EF4-FFF2-40B4-BE49-F238E27FC236}">
                <a16:creationId xmlns:a16="http://schemas.microsoft.com/office/drawing/2014/main" id="{AF148991-B7D7-46EB-8A27-185756BC0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творческой группе № 2.</a:t>
            </a:r>
            <a:endParaRPr lang="en-US" altLang="en-US" sz="2400" b="1">
              <a:solidFill>
                <a:srgbClr val="FFFF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разместить завод, чтобы в атмосферу поступало бы как можно меньше загрязняющих веществ? Составить схему.</a:t>
            </a:r>
          </a:p>
          <a:p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Предложены разрезные картинки: Завод, река, лес, город, тучи с дождем, преимущественное направление ветра. </a:t>
            </a:r>
          </a:p>
        </p:txBody>
      </p:sp>
      <p:pic>
        <p:nvPicPr>
          <p:cNvPr id="7" name="Picture 13" descr="http://img0.liveinternet.ru/images/attach/c/10/111/706/111706118_large_tumblr_m9y1u57uTf1r4zr2vo1_500.gif">
            <a:extLst>
              <a:ext uri="{FF2B5EF4-FFF2-40B4-BE49-F238E27FC236}">
                <a16:creationId xmlns:a16="http://schemas.microsoft.com/office/drawing/2014/main" id="{30F1F7E2-8418-4AD8-AA2E-08B33A3529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1850571" cy="2590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15" descr="http://i44.photobucket.com/albums/f49/julitamanik/animatedrain.gif">
            <a:extLst>
              <a:ext uri="{FF2B5EF4-FFF2-40B4-BE49-F238E27FC236}">
                <a16:creationId xmlns:a16="http://schemas.microsoft.com/office/drawing/2014/main" id="{0E0CC164-AFD4-4DD7-8CB0-18236054C4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743200"/>
            <a:ext cx="1857375" cy="1752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17" descr="http://www.cdschools.org/cms/lib04/PA09000075/Centricity/Domain/1437/hurricane.gif">
            <a:extLst>
              <a:ext uri="{FF2B5EF4-FFF2-40B4-BE49-F238E27FC236}">
                <a16:creationId xmlns:a16="http://schemas.microsoft.com/office/drawing/2014/main" id="{C7F2EE1E-F80D-4DA2-A552-2FDE5935BD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124200"/>
            <a:ext cx="2857500" cy="18192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5" descr="http://hiero.ru/pict/a4b/2091504.jpg">
            <a:extLst>
              <a:ext uri="{FF2B5EF4-FFF2-40B4-BE49-F238E27FC236}">
                <a16:creationId xmlns:a16="http://schemas.microsoft.com/office/drawing/2014/main" id="{1D041ED8-24C2-49CA-811F-26954D7A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486400"/>
            <a:ext cx="1920240" cy="1371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3" descr="http://vaz-time24.ru/uploads/posts/2014/7/muzej-avto-vaz_54_1.jpg">
            <a:extLst>
              <a:ext uri="{FF2B5EF4-FFF2-40B4-BE49-F238E27FC236}">
                <a16:creationId xmlns:a16="http://schemas.microsoft.com/office/drawing/2014/main" id="{3A246FC3-2ED2-42D0-83AE-4F9BCA8A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5410200"/>
            <a:ext cx="1981200" cy="12877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 descr="https://s-media-cache-ak0.pinimg.com/originals/af/cf/a9/afcfa95850d085737fcc096a0ac1eb5a.jpg">
            <a:extLst>
              <a:ext uri="{FF2B5EF4-FFF2-40B4-BE49-F238E27FC236}">
                <a16:creationId xmlns:a16="http://schemas.microsoft.com/office/drawing/2014/main" id="{98EF3B46-90DB-4EBA-A2B7-8E6DE1819E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5334000"/>
            <a:ext cx="2514600" cy="13528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7" descr="http://static.good-luck.com.ua/_data/contest/photo/5/3037.b.jpg">
            <a:extLst>
              <a:ext uri="{FF2B5EF4-FFF2-40B4-BE49-F238E27FC236}">
                <a16:creationId xmlns:a16="http://schemas.microsoft.com/office/drawing/2014/main" id="{C74AD190-8D43-49C4-B086-CB6A4B28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18400" y="5334000"/>
            <a:ext cx="1625600" cy="1219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 descr="22">
            <a:extLst>
              <a:ext uri="{FF2B5EF4-FFF2-40B4-BE49-F238E27FC236}">
                <a16:creationId xmlns:a16="http://schemas.microsoft.com/office/drawing/2014/main" id="{13AD269B-9A62-4B3E-99F0-676EEECC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7" descr="fish2-5[1]">
            <a:extLst>
              <a:ext uri="{FF2B5EF4-FFF2-40B4-BE49-F238E27FC236}">
                <a16:creationId xmlns:a16="http://schemas.microsoft.com/office/drawing/2014/main" id="{E49915FB-4970-4FFB-AA75-823148F42E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57912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 descr="sea40">
            <a:extLst>
              <a:ext uri="{FF2B5EF4-FFF2-40B4-BE49-F238E27FC236}">
                <a16:creationId xmlns:a16="http://schemas.microsoft.com/office/drawing/2014/main" id="{A6DC07CB-ED4F-4EE7-ADD3-7D54D48730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F0221217-BA2C-48E9-9B24-014B356FA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>
                <a:solidFill>
                  <a:schemeClr val="hlink"/>
                </a:solidFill>
              </a:rPr>
              <a:t>Разноцветная речка</a:t>
            </a:r>
          </a:p>
        </p:txBody>
      </p:sp>
      <p:pic>
        <p:nvPicPr>
          <p:cNvPr id="5126" name="Picture 10" descr="9">
            <a:extLst>
              <a:ext uri="{FF2B5EF4-FFF2-40B4-BE49-F238E27FC236}">
                <a16:creationId xmlns:a16="http://schemas.microsoft.com/office/drawing/2014/main" id="{DF7276CC-5641-4CDB-8A93-4F7D0DBCBC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13">
            <a:extLst>
              <a:ext uri="{FF2B5EF4-FFF2-40B4-BE49-F238E27FC236}">
                <a16:creationId xmlns:a16="http://schemas.microsoft.com/office/drawing/2014/main" id="{D1CA814D-3F66-4F5D-AA4B-83D64C0072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1" descr="3">
            <a:extLst>
              <a:ext uri="{FF2B5EF4-FFF2-40B4-BE49-F238E27FC236}">
                <a16:creationId xmlns:a16="http://schemas.microsoft.com/office/drawing/2014/main" id="{D1A2BCBF-049E-4A97-A979-673B405231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4874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1" descr="22">
            <a:extLst>
              <a:ext uri="{FF2B5EF4-FFF2-40B4-BE49-F238E27FC236}">
                <a16:creationId xmlns:a16="http://schemas.microsoft.com/office/drawing/2014/main" id="{08EF0BF4-9DF0-4FAC-8D63-823EF639E8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2" descr="fish2-6[1]">
            <a:extLst>
              <a:ext uri="{FF2B5EF4-FFF2-40B4-BE49-F238E27FC236}">
                <a16:creationId xmlns:a16="http://schemas.microsoft.com/office/drawing/2014/main" id="{065377BC-FE2C-4E0D-AA70-DD01B2B8E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343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3" descr="aa[1]">
            <a:extLst>
              <a:ext uri="{FF2B5EF4-FFF2-40B4-BE49-F238E27FC236}">
                <a16:creationId xmlns:a16="http://schemas.microsoft.com/office/drawing/2014/main" id="{924EE72F-1B61-409F-AABD-46AE33BBE2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7526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8" descr="краб">
            <a:extLst>
              <a:ext uri="{FF2B5EF4-FFF2-40B4-BE49-F238E27FC236}">
                <a16:creationId xmlns:a16="http://schemas.microsoft.com/office/drawing/2014/main" id="{E9E9F203-1472-41BF-B928-1BF8EE7D05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1" descr="19">
            <a:extLst>
              <a:ext uri="{FF2B5EF4-FFF2-40B4-BE49-F238E27FC236}">
                <a16:creationId xmlns:a16="http://schemas.microsoft.com/office/drawing/2014/main" id="{E05C6B6E-67EA-4F46-A64D-83740CE382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343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2" descr="8">
            <a:extLst>
              <a:ext uri="{FF2B5EF4-FFF2-40B4-BE49-F238E27FC236}">
                <a16:creationId xmlns:a16="http://schemas.microsoft.com/office/drawing/2014/main" id="{C4AF9108-59F9-48BA-9139-419B568B8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4" descr="15">
            <a:extLst>
              <a:ext uri="{FF2B5EF4-FFF2-40B4-BE49-F238E27FC236}">
                <a16:creationId xmlns:a16="http://schemas.microsoft.com/office/drawing/2014/main" id="{283BC014-9CBF-4EAE-AF2F-61304D7CE3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B81861E8-CB24-4AF9-98E2-038174CB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>
            <a:extLst>
              <a:ext uri="{FF2B5EF4-FFF2-40B4-BE49-F238E27FC236}">
                <a16:creationId xmlns:a16="http://schemas.microsoft.com/office/drawing/2014/main" id="{C8C1F0EF-2D8D-4B7C-91E9-25DCFBC59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800" b="1">
                <a:solidFill>
                  <a:schemeClr val="tx2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Кукольный театр со сценкой «Разноцветная речка»</a:t>
            </a:r>
            <a:endParaRPr lang="ru-RU" altLang="en-US" sz="2800">
              <a:solidFill>
                <a:schemeClr val="tx2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565" name="Picture 5" descr="http://img26.dreamies.de/img/663/b/ld8yydmb1br.gif">
            <a:extLst>
              <a:ext uri="{FF2B5EF4-FFF2-40B4-BE49-F238E27FC236}">
                <a16:creationId xmlns:a16="http://schemas.microsoft.com/office/drawing/2014/main" id="{6F0CD37F-F5C5-40F0-BCEB-1784EC7DF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2667000" cy="22739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6567" name="Picture 7" descr="http://img0.liveinternet.ru/images/attach/c/2/71/117/71117812_animacijazolotajarybka.gif">
            <a:extLst>
              <a:ext uri="{FF2B5EF4-FFF2-40B4-BE49-F238E27FC236}">
                <a16:creationId xmlns:a16="http://schemas.microsoft.com/office/drawing/2014/main" id="{6386ACEE-3AA2-458F-8AF5-710F7C03D1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2227">
            <a:off x="44329" y="2264560"/>
            <a:ext cx="1859280" cy="1524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50" name="Rectangle 10">
            <a:extLst>
              <a:ext uri="{FF2B5EF4-FFF2-40B4-BE49-F238E27FC236}">
                <a16:creationId xmlns:a16="http://schemas.microsoft.com/office/drawing/2014/main" id="{A09722DC-0BEB-4B19-AB90-F6B54D631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0668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Жёлтая рыбка:	Соседка! Ты почему такая красная?</a:t>
            </a:r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BDACEC61-81D7-4E02-BDE8-F4DA7849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6934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en-US" sz="2400" b="1" i="1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рыбка: На берегу нашей речки построили завод и провели к воде две трубы. Одна берёт на завод чистую воду, а другая сливает в неё грязную. Вот я и стала красной от сточных вод. А ты поче</a:t>
            </a:r>
            <a:r>
              <a:rPr lang="ru-RU" altLang="en-US" sz="2800" b="1" i="1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 такая жёлтая?</a:t>
            </a:r>
          </a:p>
        </p:txBody>
      </p:sp>
      <p:pic>
        <p:nvPicPr>
          <p:cNvPr id="66573" name="Picture 13" descr="http://www.kvantltd.com.ua/content/static/cement_equipment/5.jpg">
            <a:extLst>
              <a:ext uri="{FF2B5EF4-FFF2-40B4-BE49-F238E27FC236}">
                <a16:creationId xmlns:a16="http://schemas.microsoft.com/office/drawing/2014/main" id="{E1F776DF-6606-4278-9741-54ECC639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1595" y="4343400"/>
            <a:ext cx="3558869" cy="2362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6577" name="Picture 17" descr="http://img.mota.ru/upload/wallpapers/2014/04/21/15/00/40006/MqmKszNqZm-3200x1200.jpg">
            <a:extLst>
              <a:ext uri="{FF2B5EF4-FFF2-40B4-BE49-F238E27FC236}">
                <a16:creationId xmlns:a16="http://schemas.microsoft.com/office/drawing/2014/main" id="{BE9D8144-04D9-478A-B6CD-D5D157B4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181600"/>
            <a:ext cx="3744913" cy="14043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5" descr="http://stavropolskiy.com/assets/images_cache/d43be3583ae74a08ccb2a5ce2f3c9782.jpg">
            <a:extLst>
              <a:ext uri="{FF2B5EF4-FFF2-40B4-BE49-F238E27FC236}">
                <a16:creationId xmlns:a16="http://schemas.microsoft.com/office/drawing/2014/main" id="{6DF38F85-4453-4B3F-BBD6-4C272FAF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791200"/>
            <a:ext cx="1295400" cy="86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DCA2BCF7-7836-4720-8F16-2135048F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img.photobucket.com/albums/v357/Beachcombers/peixe33_zpse9e81b3a.gif">
            <a:extLst>
              <a:ext uri="{FF2B5EF4-FFF2-40B4-BE49-F238E27FC236}">
                <a16:creationId xmlns:a16="http://schemas.microsoft.com/office/drawing/2014/main" id="{0D04B97D-9EB6-462F-91A1-34E59366BD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200400"/>
            <a:ext cx="1971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>
            <a:extLst>
              <a:ext uri="{FF2B5EF4-FFF2-40B4-BE49-F238E27FC236}">
                <a16:creationId xmlns:a16="http://schemas.microsoft.com/office/drawing/2014/main" id="{823DA74C-DE50-41B3-9DFB-DBE40CEE4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"/>
            <a:ext cx="6858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Жёлтая рыбка:	Жила я на мелководье, плескалась, играла с подружками. Но однажды сильный дождь прошёл. Чего он только с собой не принёс: отходы, ядохимикаты, удобрения. Пожелтела наша заводь. А ты, подружка, чего фиолетовая?</a:t>
            </a:r>
          </a:p>
        </p:txBody>
      </p:sp>
      <p:pic>
        <p:nvPicPr>
          <p:cNvPr id="6" name="Picture 5" descr="http://img26.dreamies.de/img/663/b/ld8yydmb1br.gif">
            <a:extLst>
              <a:ext uri="{FF2B5EF4-FFF2-40B4-BE49-F238E27FC236}">
                <a16:creationId xmlns:a16="http://schemas.microsoft.com/office/drawing/2014/main" id="{E1EBA8B2-54BF-4EFD-AB00-7BACBD1EBE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09" y="394854"/>
            <a:ext cx="2667000" cy="22739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64F43A4E-6069-4FFE-BFAE-230452A61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67138"/>
            <a:ext cx="6934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en-US" sz="2400" b="1">
                <a:solidFill>
                  <a:srgbClr val="2D134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Фиолетовая рыбка:	Видела бы ты, какой на мне груз лежал! Прошёл корабль и сбросил на меня банки, бутылки, колёса и даже брёвна. От натуги я краснела, синела, зеленела. Еле выбралась! Вот и стала фиолетовой!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4E03D944-2A1C-499D-AA74-360D15A8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">
            <a:extLst>
              <a:ext uri="{FF2B5EF4-FFF2-40B4-BE49-F238E27FC236}">
                <a16:creationId xmlns:a16="http://schemas.microsoft.com/office/drawing/2014/main" id="{3E0C3C42-09FB-4EFC-B9B5-F212C2C4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en-US" sz="2400" b="1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рыбка: Ой! Смотрите, кто это?</a:t>
            </a:r>
          </a:p>
        </p:txBody>
      </p:sp>
      <p:pic>
        <p:nvPicPr>
          <p:cNvPr id="9" name="Picture 7" descr="http://img0.liveinternet.ru/images/attach/c/2/71/117/71117812_animacijazolotajarybka.gif">
            <a:extLst>
              <a:ext uri="{FF2B5EF4-FFF2-40B4-BE49-F238E27FC236}">
                <a16:creationId xmlns:a16="http://schemas.microsoft.com/office/drawing/2014/main" id="{C6B3456E-57CA-48C3-8882-17F12F56AF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2227">
            <a:off x="44329" y="-250039"/>
            <a:ext cx="1859280" cy="1524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197" name="Rectangle 2">
            <a:extLst>
              <a:ext uri="{FF2B5EF4-FFF2-40B4-BE49-F238E27FC236}">
                <a16:creationId xmlns:a16="http://schemas.microsoft.com/office/drawing/2014/main" id="{20E0B176-A09D-4E2D-B510-689A7568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82713"/>
            <a:ext cx="701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en-US" sz="2400" b="1">
                <a:solidFill>
                  <a:srgbClr val="2D134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Фиолетовая рыбка:	Среди моих сородичей я таких не видела.</a:t>
            </a:r>
          </a:p>
        </p:txBody>
      </p:sp>
      <p:pic>
        <p:nvPicPr>
          <p:cNvPr id="11" name="Picture 3" descr="http://img.photobucket.com/albums/v357/Beachcombers/peixe33_zpse9e81b3a.gif">
            <a:extLst>
              <a:ext uri="{FF2B5EF4-FFF2-40B4-BE49-F238E27FC236}">
                <a16:creationId xmlns:a16="http://schemas.microsoft.com/office/drawing/2014/main" id="{0F35CE2B-8AE9-4B99-AE83-A353E3820C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19200"/>
            <a:ext cx="1971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199" name="Rectangle 3">
            <a:extLst>
              <a:ext uri="{FF2B5EF4-FFF2-40B4-BE49-F238E27FC236}">
                <a16:creationId xmlns:a16="http://schemas.microsoft.com/office/drawing/2014/main" id="{1EA4D713-F2F0-4A68-A56A-051DD23D1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0"/>
            <a:ext cx="6400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en-US" sz="2400" b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Чёрная рыбка:	Не пугайтесь, подружки! Я такая же рыбка, как и вы! Только почернела от нефти, которую разлили в нашей реке. Нефть тонкой плёнкой покрыла воду. Стало нечем дышать, нечем питаться. От горя я почернела.</a:t>
            </a:r>
          </a:p>
        </p:txBody>
      </p:sp>
      <p:pic>
        <p:nvPicPr>
          <p:cNvPr id="66565" name="Picture 5" descr="http://cs10704.vk.me/u195564/111751024/z_eb2c15b3.jpg">
            <a:extLst>
              <a:ext uri="{FF2B5EF4-FFF2-40B4-BE49-F238E27FC236}">
                <a16:creationId xmlns:a16="http://schemas.microsoft.com/office/drawing/2014/main" id="{D7DB05D2-1A9C-4510-A5CD-093A01DA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181600"/>
            <a:ext cx="2057400" cy="14031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6567" name="Picture 7" descr="http://www.russia-on.ru/wp-content/uploads/2013/12/apilpogod.jpg">
            <a:extLst>
              <a:ext uri="{FF2B5EF4-FFF2-40B4-BE49-F238E27FC236}">
                <a16:creationId xmlns:a16="http://schemas.microsoft.com/office/drawing/2014/main" id="{ED0BD3FC-119E-4DB2-8148-27D55458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876800"/>
            <a:ext cx="2520901" cy="1676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202" name="Picture 47" descr="fish2-5[1]">
            <a:extLst>
              <a:ext uri="{FF2B5EF4-FFF2-40B4-BE49-F238E27FC236}">
                <a16:creationId xmlns:a16="http://schemas.microsoft.com/office/drawing/2014/main" id="{251EAD7B-12C7-47CF-8866-0CAFA0AB3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701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CDC54DFC-59F3-4B09-8725-0B170C96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>
            <a:extLst>
              <a:ext uri="{FF2B5EF4-FFF2-40B4-BE49-F238E27FC236}">
                <a16:creationId xmlns:a16="http://schemas.microsoft.com/office/drawing/2014/main" id="{8CB5E2D0-4D41-4B73-A8F3-188DDB16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Вы внимательно слушали рыбок. Отчего речка стала цветной? О чём рассказали рыбки?</a:t>
            </a: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E4D02E5-8652-4425-842B-4479F5F70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5400"/>
            <a:ext cx="746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altLang="en-US" sz="28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сценки по вопросам:</a:t>
            </a:r>
            <a:endParaRPr lang="ru-RU" altLang="en-US" sz="280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7B1E370-9342-420D-84FF-A6CE37C301D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524000"/>
          <a:ext cx="8229600" cy="5118100"/>
        </p:xfrm>
        <a:graphic>
          <a:graphicData uri="http://schemas.openxmlformats.org/drawingml/2006/table">
            <a:tbl>
              <a:tblPr/>
              <a:tblGrid>
                <a:gridCol w="307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39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сточные воды заводов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65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2D1341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источники загрязнения воды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FFFF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кислотные дожди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600" b="1" dirty="0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39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7030A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мусор с кораблей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0000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разливы нефти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solidFill>
                          <a:srgbClr val="FF0000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590" name="Oval 6">
            <a:extLst>
              <a:ext uri="{FF2B5EF4-FFF2-40B4-BE49-F238E27FC236}">
                <a16:creationId xmlns:a16="http://schemas.microsoft.com/office/drawing/2014/main" id="{DB3E0A48-C09D-4347-B44F-D2D2714F1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6764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588" name="Oval 4">
            <a:extLst>
              <a:ext uri="{FF2B5EF4-FFF2-40B4-BE49-F238E27FC236}">
                <a16:creationId xmlns:a16="http://schemas.microsoft.com/office/drawing/2014/main" id="{380C245F-0E5F-47AE-8068-884F88C79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876800"/>
            <a:ext cx="609600" cy="609600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587" name="Oval 3">
            <a:extLst>
              <a:ext uri="{FF2B5EF4-FFF2-40B4-BE49-F238E27FC236}">
                <a16:creationId xmlns:a16="http://schemas.microsoft.com/office/drawing/2014/main" id="{7D381516-44B7-4DBE-9A36-A6F1D812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943600"/>
            <a:ext cx="609600" cy="609600"/>
          </a:xfrm>
          <a:prstGeom prst="ellipse">
            <a:avLst/>
          </a:prstGeom>
          <a:solidFill>
            <a:srgbClr val="1C1A10"/>
          </a:solidFill>
          <a:ln w="9525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67" name="AutoShape 7">
            <a:extLst>
              <a:ext uri="{FF2B5EF4-FFF2-40B4-BE49-F238E27FC236}">
                <a16:creationId xmlns:a16="http://schemas.microsoft.com/office/drawing/2014/main" id="{CB35F586-CA58-4DC7-8BB3-CA4EAF4A37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457200" cy="3276600"/>
          </a:xfrm>
          <a:prstGeom prst="leftBrace">
            <a:avLst>
              <a:gd name="adj1" fmla="val 46285"/>
              <a:gd name="adj2" fmla="val 3750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9" name="Oval 5">
            <a:extLst>
              <a:ext uri="{FF2B5EF4-FFF2-40B4-BE49-F238E27FC236}">
                <a16:creationId xmlns:a16="http://schemas.microsoft.com/office/drawing/2014/main" id="{61E7058B-D700-4D09-9F2B-33A141623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2766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A28A9710-9C0A-40D2-BFE9-F90031AA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>
            <a:extLst>
              <a:ext uri="{FF2B5EF4-FFF2-40B4-BE49-F238E27FC236}">
                <a16:creationId xmlns:a16="http://schemas.microsoft.com/office/drawing/2014/main" id="{0FC8CDE1-CA5B-4DDA-B47D-E46C1959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888"/>
            <a:ext cx="9144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Приведите примеры бесполезного расходования воды.</a:t>
            </a:r>
          </a:p>
          <a:p>
            <a:r>
              <a:rPr lang="ru-RU" altLang="en-US" sz="2400" b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же сохранить чистой воду в речке?</a:t>
            </a:r>
          </a:p>
          <a:p>
            <a:r>
              <a:rPr lang="ru-RU" altLang="en-US" sz="2400" b="1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Экономия воды, постройка очистных сооружений и отстойников, контроль за уровнем загрязнения,</a:t>
            </a:r>
          </a:p>
          <a:p>
            <a:r>
              <a:rPr lang="ru-RU" altLang="en-US" sz="2400" b="1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для очистки воды живые организмы (моллюски), высаживать растения по берегам водоёмов. </a:t>
            </a:r>
          </a:p>
          <a:p>
            <a:pPr algn="just"/>
            <a:r>
              <a:rPr lang="ru-RU" altLang="en-US" sz="24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Чем каждый из нас может помочь нашей речке?</a:t>
            </a:r>
          </a:p>
          <a:p>
            <a:pPr algn="just"/>
            <a:r>
              <a:rPr lang="ru-RU" altLang="en-US" sz="2400" b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бросать в воду мусор; не мыть в водоёмах велосипеды и т.д.</a:t>
            </a:r>
          </a:p>
        </p:txBody>
      </p:sp>
      <p:pic>
        <p:nvPicPr>
          <p:cNvPr id="69635" name="Picture 3" descr="http://www.deeptrekker.com/wp-content/uploads/2015/09/Sewage-Treatment.jpg">
            <a:extLst>
              <a:ext uri="{FF2B5EF4-FFF2-40B4-BE49-F238E27FC236}">
                <a16:creationId xmlns:a16="http://schemas.microsoft.com/office/drawing/2014/main" id="{1B34A527-6F38-4F48-B720-F6DF7ADF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495800"/>
            <a:ext cx="4724400" cy="20997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9639" name="Picture 7" descr="http://77.r.photoshare.ru/00778/0076d380e0a622e2195ec3aca0bce07436f1853f.jpg">
            <a:extLst>
              <a:ext uri="{FF2B5EF4-FFF2-40B4-BE49-F238E27FC236}">
                <a16:creationId xmlns:a16="http://schemas.microsoft.com/office/drawing/2014/main" id="{09580190-53A7-475B-9722-4FD571DE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5800"/>
            <a:ext cx="2895600" cy="2171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http://pakmobi.com/mobile_wallpaper/green-river-animated-wallpaper.gif">
            <a:extLst>
              <a:ext uri="{FF2B5EF4-FFF2-40B4-BE49-F238E27FC236}">
                <a16:creationId xmlns:a16="http://schemas.microsoft.com/office/drawing/2014/main" id="{7F389FB2-4E37-47C1-8CCF-33341804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E5EC0393-D366-454D-9F35-3D2C33D1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en-US" sz="2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Почему надо беречь воду?</a:t>
            </a:r>
          </a:p>
          <a:p>
            <a:r>
              <a:rPr lang="ru-RU" altLang="en-US" sz="2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Для чего человеку нужна вода?</a:t>
            </a:r>
          </a:p>
          <a:p>
            <a:r>
              <a:rPr lang="ru-RU" altLang="en-US" sz="2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Почему нельзя пить воду из реки, озера, ручья?</a:t>
            </a:r>
          </a:p>
          <a:p>
            <a:r>
              <a:rPr lang="ru-RU" altLang="en-US" sz="2800" b="1">
                <a:solidFill>
                  <a:srgbClr val="FFFF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Почему нельзя пить морскую воду?</a:t>
            </a:r>
          </a:p>
        </p:txBody>
      </p:sp>
      <p:pic>
        <p:nvPicPr>
          <p:cNvPr id="68611" name="Picture 3" descr="http://4.bp.blogspot.com/-B6DoIgtrcuE/UXZaPAOtI_I/AAAAAAAAC74/GwyYf3v-qCY/s1600/index.jpg">
            <a:extLst>
              <a:ext uri="{FF2B5EF4-FFF2-40B4-BE49-F238E27FC236}">
                <a16:creationId xmlns:a16="http://schemas.microsoft.com/office/drawing/2014/main" id="{B6C2C36F-A569-4026-91D7-7F63D929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14600"/>
            <a:ext cx="2343150" cy="19526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8613" name="Picture 5" descr="http://tsgregion.ru/images/articles/full/14326.jpg">
            <a:extLst>
              <a:ext uri="{FF2B5EF4-FFF2-40B4-BE49-F238E27FC236}">
                <a16:creationId xmlns:a16="http://schemas.microsoft.com/office/drawing/2014/main" id="{CC237CF9-262B-4FE7-8CC1-3D2B93D8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14600"/>
            <a:ext cx="2895600" cy="1930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8617" name="Picture 9" descr="http://lib.znaimo.com.ua/tw_files2/urls_4/953/d-952645/img1.jpg">
            <a:extLst>
              <a:ext uri="{FF2B5EF4-FFF2-40B4-BE49-F238E27FC236}">
                <a16:creationId xmlns:a16="http://schemas.microsoft.com/office/drawing/2014/main" id="{2320C584-AB24-4BC4-AA37-CF21D39C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86200"/>
            <a:ext cx="3352800" cy="2514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1016</TotalTime>
  <Words>843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Tahoma</vt:lpstr>
      <vt:lpstr>Times New Roman</vt:lpstr>
      <vt:lpstr>Verdana</vt:lpstr>
      <vt:lpstr>Wingdings</vt:lpstr>
      <vt:lpstr>Океан</vt:lpstr>
      <vt:lpstr>Презентация PowerPoint</vt:lpstr>
      <vt:lpstr>Презентация PowerPoint</vt:lpstr>
      <vt:lpstr>Разноцветная речка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ZamaldinovaGV</dc:creator>
  <cp:lastModifiedBy>Андрей</cp:lastModifiedBy>
  <cp:revision>128</cp:revision>
  <cp:lastPrinted>1601-01-01T00:00:00Z</cp:lastPrinted>
  <dcterms:created xsi:type="dcterms:W3CDTF">1601-01-01T00:00:00Z</dcterms:created>
  <dcterms:modified xsi:type="dcterms:W3CDTF">2019-02-24T07:33:35Z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