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2"/>
  </p:notesMasterIdLst>
  <p:sldIdLst>
    <p:sldId id="270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6" r:id="rId12"/>
    <p:sldId id="281" r:id="rId13"/>
    <p:sldId id="283" r:id="rId14"/>
    <p:sldId id="282" r:id="rId15"/>
    <p:sldId id="284" r:id="rId16"/>
    <p:sldId id="285" r:id="rId17"/>
    <p:sldId id="287" r:id="rId18"/>
    <p:sldId id="301" r:id="rId19"/>
    <p:sldId id="288" r:id="rId20"/>
    <p:sldId id="289" r:id="rId21"/>
    <p:sldId id="290" r:id="rId22"/>
    <p:sldId id="291" r:id="rId23"/>
    <p:sldId id="293" r:id="rId24"/>
    <p:sldId id="292" r:id="rId25"/>
    <p:sldId id="296" r:id="rId26"/>
    <p:sldId id="295" r:id="rId27"/>
    <p:sldId id="298" r:id="rId28"/>
    <p:sldId id="299" r:id="rId29"/>
    <p:sldId id="300" r:id="rId30"/>
    <p:sldId id="302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F385445-C7F3-4588-9DF5-ED7B596E92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690A5E-46A1-4328-A0D7-AE6DC2993C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218D19-71DF-5043-873B-769C10610ADF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C91BDDE-3EC1-41A7-B53E-E69D0FD966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88AD342-7903-497B-BCD9-79A79A6B2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B85E2-67CA-4CFD-95AC-27B66214B2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97C82-F069-43C9-8E54-B0A67156C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21D268-33A3-FC45-94EB-A213CA88AD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BD744-47E9-1545-A9A8-C1D337A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85D3-7E3C-8044-BDFF-D5F260F1BD22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CF7C6-35AA-D741-8077-6C1DE7BB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E70FC-CBA6-FB41-B89D-E2521F6B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54EE-52C7-4749-A2B0-5D34E9B1B9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03522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56AE7-B7A2-1548-AF3D-6B4BE231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D88B-80A0-4A4B-B8AD-1BA96D29A6FC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6F0BB3-5365-9947-8822-CC242C18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0EBD6C-0B93-7D44-8375-5774B863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0A07-2C82-FD4A-A353-DE5B2AE1E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29265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C5056-CD92-D14D-A288-CB8506B3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F900-E6E8-C54B-BEAA-5FFF2D229248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1B674-C649-E54C-80BD-CB39552C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C4E7D-B208-EA49-A13F-800ADFD7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39AEF-51D5-8C4E-B8C4-7DEECE50B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56467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A9319-08B8-E940-9418-4F1DB683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336-E290-D540-BBAB-03174A4D63B6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E4519-2CBB-FF4F-9CED-10E7865B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97626-458C-DC41-8E0E-3CA25463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4E883-AFB6-9C4A-A7BD-4AFC6DF54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05517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E4C24-0D09-8A4B-9FC7-49AD8514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D795-2AA6-A149-B585-CCA1A617F60F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FB589-CEB2-A149-A8DE-A3445993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73B5D-73FB-9E4C-B11F-CEA8769E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B2EE5-E0B7-6840-8808-48284D2FA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623036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5AA5328-0BC4-6E48-AFD9-DC980489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02F7-52C0-114D-A1A4-4F4FCD849D47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F51726B-A19D-6D4D-B7D1-0E50F5BA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F7A1F9A-CFF2-A34C-AE82-8DD22CB1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778AD-D34F-6641-BBEC-62A629F6A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88153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C2FA795-D02F-CB41-90BC-4471B599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F9D0-C637-F44A-A055-AAE291599943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8043116-7CD3-524F-83CF-04CB5CDB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5968CBE-6057-974F-B556-C8E2BDAF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73952-943D-604B-B796-4D958D495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61167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DFCA232-21CB-A34D-95EC-2DF7F23F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F133-7DBE-354A-930C-F4907ED050AD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4E20918-763D-344B-9FD6-85C44F40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A82AF1C-CE1B-C341-A9E4-EE13AC83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750A-71B3-8049-8701-E752DEB69C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8826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878BCFD-B9AC-5F47-A234-9D526D0B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677E-2F19-354E-981A-D75B573EC29E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92D6956-5663-B143-833A-AE41A462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4B7159A-9C7B-7245-8057-D814BBED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54CE7-B003-BD4A-9E85-30875C9523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22568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C097678-A12A-9D44-B3D5-CF5F5C2F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BD5D-0F99-BB4F-9540-CCF40DEDF09F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C7662E-C9C3-8A40-BDE8-11F88581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2B17E30-BE87-8243-8BF2-6740A1E5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CE13B-4823-5D42-BD50-19FF6CD38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19614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08087CC-9534-B544-B40B-1DE897EF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A886-4DCB-0043-BE10-B93D235C895B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14947DC-FB78-A445-BF71-347CCCF1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6B10B09-6E50-5444-A694-FEF74FC2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632C-5616-DC43-A320-30F03A02D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85094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5ECAF0B-61CB-F349-957A-DB5A96ADDC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16F4DD2-60DF-5047-BE4F-E007E2F433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B7F9C-C486-4D9B-9845-21A51575A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F83D35-810A-3C4B-9F42-45E60F9C4C2B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DC37B-A472-4DD0-AEFB-D0B3FD97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C83E6-1BB8-4257-A5AB-1192BED9D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B33502-B27B-664D-B599-3DD89C2E7A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gif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gif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gif"/><Relationship Id="rId2" Type="http://schemas.openxmlformats.org/officeDocument/2006/relationships/audio" Target="file:///F:/&#1044;&#1083;&#1103;%20&#1091;&#1088;&#1086;&#1082;&#1086;&#1074;/&#1076;&#1080;&#1085;&#1072;&#1084;.&#1092;&#1080;&#1079;&#1084;&#1080;&#1085;&#1091;&#1090;&#1082;&#1080;/&#1060;&#1054;&#1053;%202%20-%20&#1082;&#1086;&#1087;&#1080;&#1103;.mp3" TargetMode="External"/><Relationship Id="rId1" Type="http://schemas.microsoft.com/office/2007/relationships/media" Target="file:///F:/&#1044;&#1083;&#1103;%20&#1091;&#1088;&#1086;&#1082;&#1086;&#1074;/&#1076;&#1080;&#1085;&#1072;&#1084;.&#1092;&#1080;&#1079;&#1084;&#1080;&#1085;&#1091;&#1090;&#1082;&#1080;/&#1060;&#1054;&#1053;%202%20-%20&#1082;&#1086;&#1087;&#1080;&#1103;.mp3" TargetMode="Externa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180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6.gif"/><Relationship Id="rId7" Type="http://schemas.openxmlformats.org/officeDocument/2006/relationships/image" Target="http://cs628631.vk.me/v628631176/12639/Pwu2x81TK9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11" Type="http://schemas.openxmlformats.org/officeDocument/2006/relationships/image" Target="http://www.ya-yo.ru/files/products/19403_1.540x490.jpg?6cc5371905cad7cb1c8384d0bb134ca6" TargetMode="External"/><Relationship Id="rId5" Type="http://schemas.openxmlformats.org/officeDocument/2006/relationships/image" Target="http://www.korabel.ru/pub/Image/jilet-big.jpg" TargetMode="External"/><Relationship Id="rId10" Type="http://schemas.openxmlformats.org/officeDocument/2006/relationships/image" Target="../media/image78.jpeg"/><Relationship Id="rId4" Type="http://schemas.openxmlformats.org/officeDocument/2006/relationships/image" Target="../media/image75.jpeg"/><Relationship Id="rId9" Type="http://schemas.openxmlformats.org/officeDocument/2006/relationships/image" Target="http://www.southnorthantsleisure.com/media/siteimages/Macro_Hero26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180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gif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gif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C244C674-77B4-9B45-8D72-6865DEE7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4">
            <a:extLst>
              <a:ext uri="{FF2B5EF4-FFF2-40B4-BE49-F238E27FC236}">
                <a16:creationId xmlns:a16="http://schemas.microsoft.com/office/drawing/2014/main" id="{89F5558C-69F3-1840-9793-BCA14365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714375"/>
            <a:ext cx="8215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27C3F2-29A1-495F-9EFE-A36D96B77DAB}"/>
              </a:ext>
            </a:extLst>
          </p:cNvPr>
          <p:cNvSpPr/>
          <p:nvPr/>
        </p:nvSpPr>
        <p:spPr>
          <a:xfrm>
            <a:off x="4000496" y="2786058"/>
            <a:ext cx="4811702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dirty="0">
                <a:ln/>
                <a:solidFill>
                  <a:srgbClr val="0070C0"/>
                </a:solidFill>
                <a:latin typeface="Arial" charset="0"/>
                <a:cs typeface="Arial" charset="0"/>
              </a:rPr>
              <a:t>Игра-занятие</a:t>
            </a:r>
          </a:p>
          <a:p>
            <a:pPr algn="ctr" eaLnBrk="1" hangingPunct="1">
              <a:defRPr/>
            </a:pPr>
            <a:r>
              <a:rPr lang="ru-RU" sz="3600" b="1" dirty="0">
                <a:ln/>
                <a:solidFill>
                  <a:srgbClr val="0070C0"/>
                </a:solidFill>
                <a:latin typeface="Arial" charset="0"/>
                <a:cs typeface="Arial" charset="0"/>
              </a:rPr>
              <a:t>(практикум) </a:t>
            </a:r>
          </a:p>
          <a:p>
            <a:pPr algn="ctr" eaLnBrk="1" hangingPunct="1">
              <a:defRPr/>
            </a:pPr>
            <a:r>
              <a:rPr lang="ru-RU" sz="3600" b="1" dirty="0">
                <a:ln/>
                <a:solidFill>
                  <a:srgbClr val="0070C0"/>
                </a:solidFill>
                <a:latin typeface="Arial" charset="0"/>
                <a:cs typeface="Arial" charset="0"/>
              </a:rPr>
              <a:t>«Твоя безопасность</a:t>
            </a:r>
          </a:p>
          <a:p>
            <a:pPr algn="ctr" eaLnBrk="1" hangingPunct="1">
              <a:defRPr/>
            </a:pPr>
            <a:r>
              <a:rPr lang="ru-RU" sz="3600" b="1" dirty="0">
                <a:ln/>
                <a:solidFill>
                  <a:srgbClr val="0070C0"/>
                </a:solidFill>
                <a:latin typeface="Arial" charset="0"/>
                <a:cs typeface="Arial" charset="0"/>
              </a:rPr>
              <a:t>на воде»</a:t>
            </a:r>
          </a:p>
        </p:txBody>
      </p:sp>
      <p:pic>
        <p:nvPicPr>
          <p:cNvPr id="3077" name="Picture 2" descr="http://static1.fjcdn.com/thumbnails/comments/4033017+_fab9da4b2a09e3503fa2f5a29e9c12a5.gif">
            <a:extLst>
              <a:ext uri="{FF2B5EF4-FFF2-40B4-BE49-F238E27FC236}">
                <a16:creationId xmlns:a16="http://schemas.microsoft.com/office/drawing/2014/main" id="{002F2A5F-659B-0346-8FBE-393D6FEF3B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95011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http://en.grandhotelgare.com/wp-content/uploads/2014/03/Depositphotos_5972578_m.jpg">
            <a:extLst>
              <a:ext uri="{FF2B5EF4-FFF2-40B4-BE49-F238E27FC236}">
                <a16:creationId xmlns:a16="http://schemas.microsoft.com/office/drawing/2014/main" id="{AAB0166B-EEDE-4F34-BBF6-E781E375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2927777" cy="21431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9" name="Рисунок 2">
            <a:extLst>
              <a:ext uri="{FF2B5EF4-FFF2-40B4-BE49-F238E27FC236}">
                <a16:creationId xmlns:a16="http://schemas.microsoft.com/office/drawing/2014/main" id="{EC3975AB-A9C3-1B45-89F2-ECD3E0F4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07988"/>
            <a:ext cx="18002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4">
            <a:extLst>
              <a:ext uri="{FF2B5EF4-FFF2-40B4-BE49-F238E27FC236}">
                <a16:creationId xmlns:a16="http://schemas.microsoft.com/office/drawing/2014/main" id="{32D5ABE4-96FF-DB44-8177-84BC6D3D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0375"/>
            <a:ext cx="15033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333C20CF-27F6-BB4D-95FB-6D617BBB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>
            <a:extLst>
              <a:ext uri="{FF2B5EF4-FFF2-40B4-BE49-F238E27FC236}">
                <a16:creationId xmlns:a16="http://schemas.microsoft.com/office/drawing/2014/main" id="{84B2AA38-ECAD-364B-889D-B8B85F84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0DB76C57-3E4D-41E0-8784-9F7E6C515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3" name="Прямоугольник 4">
            <a:extLst>
              <a:ext uri="{FF2B5EF4-FFF2-40B4-BE49-F238E27FC236}">
                <a16:creationId xmlns:a16="http://schemas.microsoft.com/office/drawing/2014/main" id="{D71F1B96-2875-B74E-9CBF-E75BAB2A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071688"/>
            <a:ext cx="2357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■■ Для чего нужен на пляже предмет № 1? </a:t>
            </a:r>
            <a:endParaRPr lang="ru-RU" altLang="zh-CN" sz="180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4" name="Прямоугольник 5">
            <a:extLst>
              <a:ext uri="{FF2B5EF4-FFF2-40B4-BE49-F238E27FC236}">
                <a16:creationId xmlns:a16="http://schemas.microsoft.com/office/drawing/2014/main" id="{6DF50459-1C3D-C349-8097-B66BA188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286375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8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(Плакат с правилами безопасности детей на воде).</a:t>
            </a: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95" name="Picture 31" descr="http://sch3.chashniki.edu.by/en/sm_full.aspx?guid=5113">
            <a:extLst>
              <a:ext uri="{FF2B5EF4-FFF2-40B4-BE49-F238E27FC236}">
                <a16:creationId xmlns:a16="http://schemas.microsoft.com/office/drawing/2014/main" id="{68B4EBCA-D542-2448-BEBA-52BF7560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313"/>
            <a:ext cx="645953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5B36F420-485E-4DBE-BC99-8CAF1AAD338A}"/>
              </a:ext>
            </a:extLst>
          </p:cNvPr>
          <p:cNvSpPr/>
          <p:nvPr/>
        </p:nvSpPr>
        <p:spPr>
          <a:xfrm>
            <a:off x="2643174" y="785794"/>
            <a:ext cx="928694" cy="785818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63C06A97-D73A-5C4F-ADC6-9E722704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>
            <a:extLst>
              <a:ext uri="{FF2B5EF4-FFF2-40B4-BE49-F238E27FC236}">
                <a16:creationId xmlns:a16="http://schemas.microsoft.com/office/drawing/2014/main" id="{D61A0CEA-52C5-4E4D-AD3F-925685E5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A4C9B808-AC15-46DC-821A-F6553415C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17" name="Прямоугольник 4">
            <a:extLst>
              <a:ext uri="{FF2B5EF4-FFF2-40B4-BE49-F238E27FC236}">
                <a16:creationId xmlns:a16="http://schemas.microsoft.com/office/drawing/2014/main" id="{EFCA06B8-24BF-9444-BD63-871BC936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071688"/>
            <a:ext cx="2357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■■ Для чего нужна вышка на пляже предмет № 2?</a:t>
            </a:r>
          </a:p>
        </p:txBody>
      </p:sp>
      <p:sp>
        <p:nvSpPr>
          <p:cNvPr id="13318" name="Прямоугольник 5">
            <a:extLst>
              <a:ext uri="{FF2B5EF4-FFF2-40B4-BE49-F238E27FC236}">
                <a16:creationId xmlns:a16="http://schemas.microsoft.com/office/drawing/2014/main" id="{D262A19F-CF7A-4E4F-A238-67B18001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57150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8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(Для наблюдения за купающимися, чтобы вовремя оказать помощь тонущим) </a:t>
            </a:r>
            <a:endParaRPr lang="ru-RU" altLang="zh-CN" sz="180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3" descr="http://s8.favim.com/orig/150823/beach-summer-lifeguards-chair-Favim.com-3169879.jpg">
            <a:extLst>
              <a:ext uri="{FF2B5EF4-FFF2-40B4-BE49-F238E27FC236}">
                <a16:creationId xmlns:a16="http://schemas.microsoft.com/office/drawing/2014/main" id="{F7AC4763-07D4-4A7F-8AA1-1AF23E14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48"/>
            <a:ext cx="2571768" cy="3857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10866609-13B7-4EDE-A7A5-29FB78D1917F}"/>
              </a:ext>
            </a:extLst>
          </p:cNvPr>
          <p:cNvSpPr/>
          <p:nvPr/>
        </p:nvSpPr>
        <p:spPr>
          <a:xfrm>
            <a:off x="214313" y="30718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8674" name="Picture 2" descr="http://tavriya.co.ua/media/k2/items/cache/a29f63d5434ec5f210953d95a7c3b8d3_XL.jpg">
            <a:extLst>
              <a:ext uri="{FF2B5EF4-FFF2-40B4-BE49-F238E27FC236}">
                <a16:creationId xmlns:a16="http://schemas.microsoft.com/office/drawing/2014/main" id="{79BB84A6-43E5-4441-9D4E-0AD4A7B7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786058"/>
            <a:ext cx="3238523" cy="24288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676" name="Picture 4" descr="http://listden.com/wp-content/uploads/2014/02/life-skill-swimming.gif">
            <a:extLst>
              <a:ext uri="{FF2B5EF4-FFF2-40B4-BE49-F238E27FC236}">
                <a16:creationId xmlns:a16="http://schemas.microsoft.com/office/drawing/2014/main" id="{E4F01AE6-DB4B-4A75-B997-AD6CAF6C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285992"/>
            <a:ext cx="1857388" cy="10477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9A7C888B-E35C-0F4C-935F-9F5BCAE9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id="{3E83F481-A95B-4545-883D-87D1D5FB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52055201-7F25-4E40-99B0-D0D5CF37C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16379A-B878-4FB6-8222-7BF4D75914B3}"/>
              </a:ext>
            </a:extLst>
          </p:cNvPr>
          <p:cNvSpPr/>
          <p:nvPr/>
        </p:nvSpPr>
        <p:spPr>
          <a:xfrm>
            <a:off x="2214563" y="285750"/>
            <a:ext cx="6715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zh-CN" sz="2400" dirty="0">
                <a:solidFill>
                  <a:srgbClr val="4F6228"/>
                </a:solidFill>
                <a:cs typeface="Times New Roman" pitchFamily="18" charset="0"/>
              </a:rPr>
              <a:t>■■■ </a:t>
            </a:r>
            <a:r>
              <a:rPr lang="ru-RU" altLang="zh-CN" sz="2400" b="1" i="1" dirty="0">
                <a:solidFill>
                  <a:srgbClr val="4F6228"/>
                </a:solidFill>
                <a:cs typeface="Times New Roman" pitchFamily="18" charset="0"/>
              </a:rPr>
              <a:t>Как нужно вести себя во время купания</a:t>
            </a:r>
            <a:r>
              <a:rPr lang="ru-RU" altLang="zh-CN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? </a:t>
            </a:r>
            <a:endParaRPr lang="ru-RU" altLang="zh-CN" sz="2400" dirty="0">
              <a:solidFill>
                <a:schemeClr val="bg2">
                  <a:lumMod val="25000"/>
                </a:schemeClr>
              </a:solidFill>
              <a:cs typeface="宋体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46546F-7344-4CFA-B751-B03BDB42DE2A}"/>
              </a:ext>
            </a:extLst>
          </p:cNvPr>
          <p:cNvSpPr/>
          <p:nvPr/>
        </p:nvSpPr>
        <p:spPr>
          <a:xfrm>
            <a:off x="0" y="5500688"/>
            <a:ext cx="6715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zh-CN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(Купаться нужно под присмотром взрослых. Нельзя баловаться в воде, «топить» друг друга. При купании необходимо рассчитывать свои силы.</a:t>
            </a:r>
            <a:r>
              <a:rPr lang="en-US" altLang="zh-CN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zh-CN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Не купаться при грозе.)</a:t>
            </a:r>
            <a:endParaRPr lang="ru-RU" dirty="0"/>
          </a:p>
        </p:txBody>
      </p:sp>
      <p:pic>
        <p:nvPicPr>
          <p:cNvPr id="12294" name="Picture 6" descr="http://mojakroxa.ru/wp-content/uploads/2013/05/skanirovanie0001_0.jpg">
            <a:extLst>
              <a:ext uri="{FF2B5EF4-FFF2-40B4-BE49-F238E27FC236}">
                <a16:creationId xmlns:a16="http://schemas.microsoft.com/office/drawing/2014/main" id="{A6C20093-C555-4588-B68F-82931F2B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285860"/>
            <a:ext cx="2920386" cy="2949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96" name="Picture 8" descr="http://www.deti-club.ru/wp-content/uploads/2008/07/wwwdet-sadcom_pliaz_011.jpg">
            <a:extLst>
              <a:ext uri="{FF2B5EF4-FFF2-40B4-BE49-F238E27FC236}">
                <a16:creationId xmlns:a16="http://schemas.microsoft.com/office/drawing/2014/main" id="{AB96EFB5-C88E-42BB-AC7B-CD85D216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85860"/>
            <a:ext cx="3714776" cy="21768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98" name="Picture 10" descr="http://polonews.in.ua/images/content/v-polshchi-strimko-zrostae-kilkist-zagiblikh-na-vodi-3378_XL.jpg">
            <a:extLst>
              <a:ext uri="{FF2B5EF4-FFF2-40B4-BE49-F238E27FC236}">
                <a16:creationId xmlns:a16="http://schemas.microsoft.com/office/drawing/2014/main" id="{467DC954-D423-4EE2-BA39-66A43505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214686"/>
            <a:ext cx="2143108" cy="3089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300" name="Picture 12" descr="http://schoolmozambik.edusite.ru/images/81.gif">
            <a:extLst>
              <a:ext uri="{FF2B5EF4-FFF2-40B4-BE49-F238E27FC236}">
                <a16:creationId xmlns:a16="http://schemas.microsoft.com/office/drawing/2014/main" id="{A56A2982-5490-4D58-A82C-A7B883ACE0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3314"/>
            <a:ext cx="3333750" cy="22955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699B0CCD-0D7B-8A44-99CD-DDBAF77E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E305CE9C-B71C-CA47-AE8E-B4D7A3017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CB430156-6AEF-4371-968C-1B730AE1EE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5" name="Прямоугольник 4">
            <a:extLst>
              <a:ext uri="{FF2B5EF4-FFF2-40B4-BE49-F238E27FC236}">
                <a16:creationId xmlns:a16="http://schemas.microsoft.com/office/drawing/2014/main" id="{45FE49C0-BEE8-5143-8C58-16BC36349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85750"/>
            <a:ext cx="607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95373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■■■■ Лето. Жара. Детский лагерь. Мальчик Петя решил искупаться. Он пошёл на озеро. Туда, где его никто не увидит. И залез в воду. Что могло случиться с Петей </a:t>
            </a:r>
            <a:r>
              <a:rPr lang="en-US" altLang="zh-CN" sz="1800" b="1">
                <a:solidFill>
                  <a:srgbClr val="95373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ru-RU" altLang="zh-CN" sz="180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http://smart-lab.ru/uploads/images/00/68/50/2013/04/16/d626b8284f.jpg">
            <a:extLst>
              <a:ext uri="{FF2B5EF4-FFF2-40B4-BE49-F238E27FC236}">
                <a16:creationId xmlns:a16="http://schemas.microsoft.com/office/drawing/2014/main" id="{57B37F89-5CD4-4100-A7CD-8EC89C075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2631300" cy="27860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67" name="Picture 8" descr="http://48romashka.ucoz.ru/kartinki/besopasnost/bezopasnost-detej-na-vode-3.jpg">
            <a:extLst>
              <a:ext uri="{FF2B5EF4-FFF2-40B4-BE49-F238E27FC236}">
                <a16:creationId xmlns:a16="http://schemas.microsoft.com/office/drawing/2014/main" id="{BDFEC797-1587-AE41-9934-ECE13A47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928813"/>
            <a:ext cx="18319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http://bezopasnost-detej.ru/images/2013/108-8-bezopasnost-letom-kartinki.jpg">
            <a:extLst>
              <a:ext uri="{FF2B5EF4-FFF2-40B4-BE49-F238E27FC236}">
                <a16:creationId xmlns:a16="http://schemas.microsoft.com/office/drawing/2014/main" id="{7B6AC9AB-4B10-45D8-A727-29901FBC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72074"/>
            <a:ext cx="2357454" cy="14704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8" name="Picture 12" descr="http://likebook.ru/store/pictures/149/149897/2.png">
            <a:extLst>
              <a:ext uri="{FF2B5EF4-FFF2-40B4-BE49-F238E27FC236}">
                <a16:creationId xmlns:a16="http://schemas.microsoft.com/office/drawing/2014/main" id="{1095BD22-E084-463E-8FDC-C8C11ED9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214926"/>
            <a:ext cx="1729552" cy="16430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90" name="Picture 14" descr="http://stat8.blog.ru/lr/0b160f26216403fed00b4f1968f62626">
            <a:extLst>
              <a:ext uri="{FF2B5EF4-FFF2-40B4-BE49-F238E27FC236}">
                <a16:creationId xmlns:a16="http://schemas.microsoft.com/office/drawing/2014/main" id="{E6BC05C1-629C-43F7-85F2-F271DE4F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643182"/>
            <a:ext cx="2737203" cy="2000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71" name="Прямоугольник 12">
            <a:extLst>
              <a:ext uri="{FF2B5EF4-FFF2-40B4-BE49-F238E27FC236}">
                <a16:creationId xmlns:a16="http://schemas.microsoft.com/office/drawing/2014/main" id="{6EC83C11-6C17-5944-BDAF-A7E482CD1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800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(Мог пораниться, так как дно не обследовано. Мог получить переохлаждение и судороги и даже утонуть.)</a:t>
            </a: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DA609012-8E6B-4344-9AFA-6BF66E2D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>
            <a:extLst>
              <a:ext uri="{FF2B5EF4-FFF2-40B4-BE49-F238E27FC236}">
                <a16:creationId xmlns:a16="http://schemas.microsoft.com/office/drawing/2014/main" id="{5B069589-AB00-254F-9934-80075C9F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FC065F49-7EE9-4565-972F-484B7A417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050414E-8772-4DCD-82AB-81A8F1ED66A7}"/>
              </a:ext>
            </a:extLst>
          </p:cNvPr>
          <p:cNvSpPr/>
          <p:nvPr/>
        </p:nvSpPr>
        <p:spPr>
          <a:xfrm>
            <a:off x="2357422" y="214290"/>
            <a:ext cx="6357982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</a:rPr>
              <a:t>4. Личная безопасность на водоемах зимой</a:t>
            </a:r>
          </a:p>
        </p:txBody>
      </p:sp>
      <p:pic>
        <p:nvPicPr>
          <p:cNvPr id="14342" name="Picture 6" descr="http://prv0.lori-images.net/muzhchina-peshnei-proveryaet-pervyi-led-na-kanale-0005436980-preview.jpg">
            <a:extLst>
              <a:ext uri="{FF2B5EF4-FFF2-40B4-BE49-F238E27FC236}">
                <a16:creationId xmlns:a16="http://schemas.microsoft.com/office/drawing/2014/main" id="{B8EAED99-AB50-4794-8129-A8B74729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2504474" cy="34290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44" name="Picture 8" descr="http://infofishing.ru/uploads/posts/2011-01/1294295767_1.jpg">
            <a:extLst>
              <a:ext uri="{FF2B5EF4-FFF2-40B4-BE49-F238E27FC236}">
                <a16:creationId xmlns:a16="http://schemas.microsoft.com/office/drawing/2014/main" id="{776B9C40-42FF-4C9D-A8B5-2DFA1475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643182"/>
            <a:ext cx="4791075" cy="26765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A7D4E4E2-7198-481C-AFEE-DC4D2CE7EAF1}"/>
              </a:ext>
            </a:extLst>
          </p:cNvPr>
          <p:cNvSpPr/>
          <p:nvPr/>
        </p:nvSpPr>
        <p:spPr>
          <a:xfrm>
            <a:off x="4714876" y="714356"/>
            <a:ext cx="785818" cy="4286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2201FA-370A-4B57-947D-964A58EB4A0C}"/>
              </a:ext>
            </a:extLst>
          </p:cNvPr>
          <p:cNvSpPr/>
          <p:nvPr/>
        </p:nvSpPr>
        <p:spPr>
          <a:xfrm>
            <a:off x="3000364" y="1500174"/>
            <a:ext cx="5500726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</a:rPr>
              <a:t>4.1. Для чего  нужна пешня рыбаку</a:t>
            </a:r>
            <a:r>
              <a:rPr lang="en-US" sz="2000" b="1" dirty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4346" name="Picture 10" descr="http://forum.na-svyazi.ru/uploads/858/post-266162-1354858275_thumb.jpg">
            <a:extLst>
              <a:ext uri="{FF2B5EF4-FFF2-40B4-BE49-F238E27FC236}">
                <a16:creationId xmlns:a16="http://schemas.microsoft.com/office/drawing/2014/main" id="{D82BA95A-2B52-4855-9EB2-53740E3E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928934"/>
            <a:ext cx="800106" cy="21431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401" name="Прямоугольник 10">
            <a:extLst>
              <a:ext uri="{FF2B5EF4-FFF2-40B4-BE49-F238E27FC236}">
                <a16:creationId xmlns:a16="http://schemas.microsoft.com/office/drawing/2014/main" id="{5D97377E-5B6A-0349-A56B-57E3E42B6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57864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70C0"/>
                </a:solidFill>
                <a:latin typeface="Arial" panose="020B0604020202020204" pitchFamily="34" charset="0"/>
              </a:rPr>
              <a:t>(При помощи пешни определять толщину льда перед собой)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4C710557-FF57-5543-AE38-09DC8868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2AF68372-E944-3D48-8703-9989AAAC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298DC658-EF63-49B4-A941-1A3400ECA1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33B479-1DEB-452C-B3EA-16123D70058E}"/>
              </a:ext>
            </a:extLst>
          </p:cNvPr>
          <p:cNvSpPr/>
          <p:nvPr/>
        </p:nvSpPr>
        <p:spPr>
          <a:xfrm>
            <a:off x="2928926" y="214290"/>
            <a:ext cx="5786478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</a:rPr>
              <a:t>4.2. Какая должна быть толщина льда для передвижения группы людей по водоему</a:t>
            </a:r>
          </a:p>
        </p:txBody>
      </p:sp>
      <p:sp>
        <p:nvSpPr>
          <p:cNvPr id="17416" name="Прямоугольник 5">
            <a:extLst>
              <a:ext uri="{FF2B5EF4-FFF2-40B4-BE49-F238E27FC236}">
                <a16:creationId xmlns:a16="http://schemas.microsoft.com/office/drawing/2014/main" id="{0280E7C8-448F-DB49-8B4B-9598209B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286500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i="1">
                <a:solidFill>
                  <a:srgbClr val="0070C0"/>
                </a:solidFill>
                <a:latin typeface="Arial" panose="020B0604020202020204" pitchFamily="34" charset="0"/>
              </a:rPr>
              <a:t>(12 см и интервал движения 5-6 метров)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366" name="Picture 6" descr="http://bigslide.ru/images/24/23424/960/img2.jpg">
            <a:extLst>
              <a:ext uri="{FF2B5EF4-FFF2-40B4-BE49-F238E27FC236}">
                <a16:creationId xmlns:a16="http://schemas.microsoft.com/office/drawing/2014/main" id="{7E024A3A-9CF3-4C59-BE59-266BF5F1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00174"/>
            <a:ext cx="3142050" cy="23574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68" name="Picture 8" descr="http://m.saratov.kp.ru/share/i/4/619222/big.jpg">
            <a:extLst>
              <a:ext uri="{FF2B5EF4-FFF2-40B4-BE49-F238E27FC236}">
                <a16:creationId xmlns:a16="http://schemas.microsoft.com/office/drawing/2014/main" id="{F9C7E200-4F1F-4FE5-8F91-C60C786E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71678"/>
            <a:ext cx="5456796" cy="3857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70" name="Picture 10" descr="http://www.vlc.ru/upload/iblock/faf/fafb646dadc4784d4453057543f14f92.jpg">
            <a:extLst>
              <a:ext uri="{FF2B5EF4-FFF2-40B4-BE49-F238E27FC236}">
                <a16:creationId xmlns:a16="http://schemas.microsoft.com/office/drawing/2014/main" id="{A1CFE429-2C40-4685-B703-57CE4E80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86256"/>
            <a:ext cx="3071834" cy="23452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39586D30-8000-A14E-B8CC-E036A6EA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>
            <a:extLst>
              <a:ext uri="{FF2B5EF4-FFF2-40B4-BE49-F238E27FC236}">
                <a16:creationId xmlns:a16="http://schemas.microsoft.com/office/drawing/2014/main" id="{5F08FE82-F8A2-E748-8B3D-0BF20749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3D9BDE6D-8533-44F7-9E14-E52A12AD07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778269-57A6-44C8-B0B5-3C6A10A2EFD0}"/>
              </a:ext>
            </a:extLst>
          </p:cNvPr>
          <p:cNvSpPr/>
          <p:nvPr/>
        </p:nvSpPr>
        <p:spPr>
          <a:xfrm>
            <a:off x="2500298" y="214290"/>
            <a:ext cx="6215106" cy="928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</a:rPr>
              <a:t>4.3. Назовите опасные места на льду, где можно провалиться в воду. На рисунке определите эти места.</a:t>
            </a:r>
          </a:p>
        </p:txBody>
      </p:sp>
      <p:pic>
        <p:nvPicPr>
          <p:cNvPr id="16390" name="Picture 6" descr="http://school13orel.ru/files/uploads/images/1366274335_5.jpg">
            <a:extLst>
              <a:ext uri="{FF2B5EF4-FFF2-40B4-BE49-F238E27FC236}">
                <a16:creationId xmlns:a16="http://schemas.microsoft.com/office/drawing/2014/main" id="{FE5A1DA1-80C1-411A-896B-A23CADA3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7617390" cy="50720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C01ADA94-AF4C-1E42-BDF9-126D196B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>
            <a:extLst>
              <a:ext uri="{FF2B5EF4-FFF2-40B4-BE49-F238E27FC236}">
                <a16:creationId xmlns:a16="http://schemas.microsoft.com/office/drawing/2014/main" id="{90665A94-CE91-E54D-9C8E-140970A6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E338533C-488B-4F0C-840B-DAFC96AAA7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4F2D0D-EFC0-428C-981D-45898ED769A7}"/>
              </a:ext>
            </a:extLst>
          </p:cNvPr>
          <p:cNvSpPr/>
          <p:nvPr/>
        </p:nvSpPr>
        <p:spPr>
          <a:xfrm>
            <a:off x="2500298" y="214290"/>
            <a:ext cx="6215106" cy="135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</a:rPr>
              <a:t>4.4. Вы с друзьями катаетесь на лыжах (санках) с горки возле реки. Во время съезда на лед ваш товарищ провалился под лед. Ваши действия</a:t>
            </a:r>
            <a:r>
              <a:rPr lang="en-US" sz="2000" b="1" dirty="0">
                <a:solidFill>
                  <a:srgbClr val="0070C0"/>
                </a:solidFill>
              </a:rPr>
              <a:t>?</a:t>
            </a:r>
            <a:r>
              <a:rPr lang="ru-RU" sz="2000" b="1" dirty="0">
                <a:solidFill>
                  <a:srgbClr val="0070C0"/>
                </a:solidFill>
              </a:rPr>
              <a:t> Что делать</a:t>
            </a:r>
            <a:r>
              <a:rPr lang="en-US" sz="2000" b="1" dirty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464" name="Прямоугольник 5">
            <a:extLst>
              <a:ext uri="{FF2B5EF4-FFF2-40B4-BE49-F238E27FC236}">
                <a16:creationId xmlns:a16="http://schemas.microsoft.com/office/drawing/2014/main" id="{AD2D4603-8D1F-D745-BA90-7DFAA9B83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00750"/>
            <a:ext cx="8929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i="1">
                <a:solidFill>
                  <a:srgbClr val="0070C0"/>
                </a:solidFill>
                <a:latin typeface="Arial" panose="020B0604020202020204" pitchFamily="34" charset="0"/>
              </a:rPr>
              <a:t>(При помощи лыж или лыжных палок помогу товарищу выбраться из полыньи. Скреплю две палки вместе, осторожно подползу и протяну палки)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3010" name="Picture 2" descr="http://school7kimovsk.ucoz.ru/_si/0/67065429.jpg">
            <a:extLst>
              <a:ext uri="{FF2B5EF4-FFF2-40B4-BE49-F238E27FC236}">
                <a16:creationId xmlns:a16="http://schemas.microsoft.com/office/drawing/2014/main" id="{343C4615-90F2-4647-8D9E-2CDB6BCD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71942"/>
            <a:ext cx="2190765" cy="16430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4" name="Picture 6" descr="http://www.proprofs.com/flashcards/upload/a6966370.gif">
            <a:extLst>
              <a:ext uri="{FF2B5EF4-FFF2-40B4-BE49-F238E27FC236}">
                <a16:creationId xmlns:a16="http://schemas.microsoft.com/office/drawing/2014/main" id="{0BE1F11F-39F6-474D-978B-AF888BF3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000240"/>
            <a:ext cx="1214446" cy="13868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6" name="Picture 8" descr="http://konspekta.net/bazaimgstudall2/2426707183661.files/image011.jpg">
            <a:extLst>
              <a:ext uri="{FF2B5EF4-FFF2-40B4-BE49-F238E27FC236}">
                <a16:creationId xmlns:a16="http://schemas.microsoft.com/office/drawing/2014/main" id="{CBC08891-ABB8-45EB-9F69-5446B441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000240"/>
            <a:ext cx="3214710" cy="152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4" descr="http://te.zavantag.com/tw_files2/urls_16/10/d-9864/7z-docs/1_html_m1fe45717.png">
            <a:extLst>
              <a:ext uri="{FF2B5EF4-FFF2-40B4-BE49-F238E27FC236}">
                <a16:creationId xmlns:a16="http://schemas.microsoft.com/office/drawing/2014/main" id="{7BC8CBDD-2D60-49CF-8D5F-7ED720CD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000240"/>
            <a:ext cx="2181225" cy="15335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8" name="Picture 10" descr="http://900igr.net/datai/obg/Ljod/0026-027-V-ekstrennykh-sluchajakh-dlja-okazanija-pomoschi-utopajuschemu-mogut-byt.png">
            <a:extLst>
              <a:ext uri="{FF2B5EF4-FFF2-40B4-BE49-F238E27FC236}">
                <a16:creationId xmlns:a16="http://schemas.microsoft.com/office/drawing/2014/main" id="{1489BC54-A8DB-4408-BB7B-33736ECC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929066"/>
            <a:ext cx="2938136" cy="17859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20" name="Picture 12" descr="http://ural.mchs.ru/upload/site2/previlf_na_ldy/6.jpg">
            <a:extLst>
              <a:ext uri="{FF2B5EF4-FFF2-40B4-BE49-F238E27FC236}">
                <a16:creationId xmlns:a16="http://schemas.microsoft.com/office/drawing/2014/main" id="{8ECE3923-752D-41D3-8F04-F18485E9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071678"/>
            <a:ext cx="2521339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>
            <a:extLst>
              <a:ext uri="{FF2B5EF4-FFF2-40B4-BE49-F238E27FC236}">
                <a16:creationId xmlns:a16="http://schemas.microsoft.com/office/drawing/2014/main" id="{086D6881-42B5-CB48-89F8-33AD7098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928813"/>
            <a:ext cx="4572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Для разминки из-за парт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Поднимаемся. На старт!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Бег на месте. Веселей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И быстрей, быстрей, быстрей!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Делаем вперёд наклоны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Раз – два – три – четыре – пять.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Мельницу руками крутим,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Чтобы плечики размять.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Начинаем приседать 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Раз – два – три – четыре – пять.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А потом прыжки на месте,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Выше прыгаем все вместе.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Руки к солнышку потянем.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Руки в стороны растянем.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А теперь пора учиться</a:t>
            </a:r>
            <a:r>
              <a:rPr lang="ru-RU" altLang="ru-RU" sz="1800" b="1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Да прилежно, не лениться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pic>
        <p:nvPicPr>
          <p:cNvPr id="20483" name="Прямоугольник 5">
            <a:extLst>
              <a:ext uri="{FF2B5EF4-FFF2-40B4-BE49-F238E27FC236}">
                <a16:creationId xmlns:a16="http://schemas.microsoft.com/office/drawing/2014/main" id="{38ACD796-1164-4F44-89E8-E3BB4FFF4A6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4013"/>
            <a:ext cx="587692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ФОН 2 - копия.mp3">
            <a:hlinkClick r:id="" action="ppaction://media"/>
            <a:extLst>
              <a:ext uri="{FF2B5EF4-FFF2-40B4-BE49-F238E27FC236}">
                <a16:creationId xmlns:a16="http://schemas.microsoft.com/office/drawing/2014/main" id="{5EC7101F-99AB-A047-8912-8A7204BB488D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http://www.smayli.ru/data/smiles/detia-514.gif">
            <a:extLst>
              <a:ext uri="{FF2B5EF4-FFF2-40B4-BE49-F238E27FC236}">
                <a16:creationId xmlns:a16="http://schemas.microsoft.com/office/drawing/2014/main" id="{676B28E4-032C-A742-BE75-8CEB6DDFB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000375"/>
            <a:ext cx="20097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http://www.smayli.ru/data/smiles/detia-815.gif">
            <a:extLst>
              <a:ext uri="{FF2B5EF4-FFF2-40B4-BE49-F238E27FC236}">
                <a16:creationId xmlns:a16="http://schemas.microsoft.com/office/drawing/2014/main" id="{FD3927BA-6DB3-324F-9541-7E327E25B9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428875"/>
            <a:ext cx="245745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2B219AD0-4E8A-F646-9162-64F5CB20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>
            <a:extLst>
              <a:ext uri="{FF2B5EF4-FFF2-40B4-BE49-F238E27FC236}">
                <a16:creationId xmlns:a16="http://schemas.microsoft.com/office/drawing/2014/main" id="{34380561-0643-054C-86BD-4DD4CD7CD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3FB78A1-3C28-45D7-80A6-C3B7EEB325F1}"/>
              </a:ext>
            </a:extLst>
          </p:cNvPr>
          <p:cNvSpPr/>
          <p:nvPr/>
        </p:nvSpPr>
        <p:spPr>
          <a:xfrm>
            <a:off x="2928926" y="285728"/>
            <a:ext cx="5715040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</a:rPr>
              <a:t>А теперь отгадки на загадки!!!</a:t>
            </a:r>
          </a:p>
        </p:txBody>
      </p:sp>
      <p:sp>
        <p:nvSpPr>
          <p:cNvPr id="21511" name="Rectangle 1">
            <a:extLst>
              <a:ext uri="{FF2B5EF4-FFF2-40B4-BE49-F238E27FC236}">
                <a16:creationId xmlns:a16="http://schemas.microsoft.com/office/drawing/2014/main" id="{68B87F3D-2947-874E-8051-7566A8B5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428875"/>
            <a:ext cx="3000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Если солнечно и жарко,</a:t>
            </a:r>
            <a:b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 забудь надеть панамку,</a:t>
            </a:r>
            <a:b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 иначе солнце – Хлоп! –</a:t>
            </a:r>
            <a:b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засветит прямо в лоб.</a:t>
            </a:r>
            <a:b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(солнечный удар)</a:t>
            </a:r>
            <a:endParaRPr lang="ru-RU" altLang="zh-CN" sz="1600" b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989" name="Picture 5" descr="http://www.center.render.ru/forum/images/upload/2139022.jpg">
            <a:extLst>
              <a:ext uri="{FF2B5EF4-FFF2-40B4-BE49-F238E27FC236}">
                <a16:creationId xmlns:a16="http://schemas.microsoft.com/office/drawing/2014/main" id="{26F87DA2-9259-4974-ADC1-F57D2D72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510791" cy="2000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513" name="Rectangle 6">
            <a:extLst>
              <a:ext uri="{FF2B5EF4-FFF2-40B4-BE49-F238E27FC236}">
                <a16:creationId xmlns:a16="http://schemas.microsoft.com/office/drawing/2014/main" id="{156D1435-28B6-1E49-B49E-CDAB12DB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785813"/>
            <a:ext cx="3143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Если хочется купаться,</a:t>
            </a:r>
            <a:b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речке плавать и плескаться,</a:t>
            </a:r>
            <a:b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То не захлебнуться вдруг</a:t>
            </a:r>
            <a:b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Надувной поможет…</a:t>
            </a:r>
            <a:br>
              <a:rPr lang="ru-RU" altLang="zh-CN" sz="16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(круг)</a:t>
            </a:r>
            <a:endParaRPr lang="ru-RU" altLang="zh-CN" sz="1600" b="1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992" name="Picture 8" descr="http://36on.ru/uploads/ckeditor/pictures/3429/content_____________.jpg">
            <a:extLst>
              <a:ext uri="{FF2B5EF4-FFF2-40B4-BE49-F238E27FC236}">
                <a16:creationId xmlns:a16="http://schemas.microsoft.com/office/drawing/2014/main" id="{CA14E302-896C-420D-951D-E6505C96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428868"/>
            <a:ext cx="2714644" cy="16439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515" name="Rectangle 9">
            <a:extLst>
              <a:ext uri="{FF2B5EF4-FFF2-40B4-BE49-F238E27FC236}">
                <a16:creationId xmlns:a16="http://schemas.microsoft.com/office/drawing/2014/main" id="{735104D2-6D39-BC47-A65A-B89240772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2284413"/>
            <a:ext cx="2857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Чтоб весь день играть на пляже,</a:t>
            </a:r>
            <a:b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Детям кожу кремом мажут.</a:t>
            </a:r>
            <a:b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Кто помазаться не смог,</a:t>
            </a:r>
            <a:b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Заработает…</a:t>
            </a:r>
            <a:br>
              <a:rPr lang="ru-RU" altLang="zh-CN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zh-CN" sz="16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(ожог)</a:t>
            </a:r>
            <a:endParaRPr lang="ru-RU" altLang="zh-CN" sz="1600" b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995" name="Picture 11" descr="http://secretstudio.ru/sites/default/files/DFT0209kids_0.jpg?1303584300">
            <a:extLst>
              <a:ext uri="{FF2B5EF4-FFF2-40B4-BE49-F238E27FC236}">
                <a16:creationId xmlns:a16="http://schemas.microsoft.com/office/drawing/2014/main" id="{154B310C-BF74-449F-B875-98C6F96F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857232"/>
            <a:ext cx="2214546" cy="14763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97" name="Picture 13" descr="http://ghhg.org/images/kak-lechit-ozog-u-rebenka.jpg">
            <a:extLst>
              <a:ext uri="{FF2B5EF4-FFF2-40B4-BE49-F238E27FC236}">
                <a16:creationId xmlns:a16="http://schemas.microsoft.com/office/drawing/2014/main" id="{8F7869D3-66A9-42EB-8EF6-56D2E4F3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214818"/>
            <a:ext cx="1643074" cy="22692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518" name="Rectangle 14">
            <a:extLst>
              <a:ext uri="{FF2B5EF4-FFF2-40B4-BE49-F238E27FC236}">
                <a16:creationId xmlns:a16="http://schemas.microsoft.com/office/drawing/2014/main" id="{516338D4-5827-E14D-AD23-0BA8785D6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090988"/>
            <a:ext cx="27860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zh-CN" sz="1600" b="1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Она бежит, струится,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 солнце серебрится,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Склонились молчаливо,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Над ней густые ивы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(река)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zh-CN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9" name="Picture 16" descr="http://www.sekpic.com/uploads/amezing_picture_561436006835.gif">
            <a:extLst>
              <a:ext uri="{FF2B5EF4-FFF2-40B4-BE49-F238E27FC236}">
                <a16:creationId xmlns:a16="http://schemas.microsoft.com/office/drawing/2014/main" id="{4B0F8A45-5CFA-0245-866A-F2D9BF154A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2571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4FE4CAFE-877B-2740-A2DF-C354C52C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C9CC34-5A09-473D-A9D1-64DA12B358DB}"/>
              </a:ext>
            </a:extLst>
          </p:cNvPr>
          <p:cNvSpPr/>
          <p:nvPr/>
        </p:nvSpPr>
        <p:spPr>
          <a:xfrm>
            <a:off x="2571736" y="142852"/>
            <a:ext cx="6357982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70C0"/>
                </a:solidFill>
                <a:latin typeface="Arial" charset="0"/>
                <a:cs typeface="Arial" charset="0"/>
              </a:rPr>
              <a:t>Форма проведения: </a:t>
            </a:r>
            <a:r>
              <a:rPr lang="ru-RU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игра «Счастливый случай»</a:t>
            </a:r>
            <a:endParaRPr lang="ru-RU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38BF842A-86A0-40B4-80D2-39E2B0E1AC5A}"/>
              </a:ext>
            </a:extLst>
          </p:cNvPr>
          <p:cNvSpPr/>
          <p:nvPr/>
        </p:nvSpPr>
        <p:spPr>
          <a:xfrm>
            <a:off x="2071670" y="1928802"/>
            <a:ext cx="2214578" cy="7143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70C0"/>
                </a:solidFill>
              </a:rPr>
              <a:t>Оборудование</a:t>
            </a:r>
          </a:p>
        </p:txBody>
      </p:sp>
      <p:sp>
        <p:nvSpPr>
          <p:cNvPr id="4105" name="Прямоугольник 6">
            <a:extLst>
              <a:ext uri="{FF2B5EF4-FFF2-40B4-BE49-F238E27FC236}">
                <a16:creationId xmlns:a16="http://schemas.microsoft.com/office/drawing/2014/main" id="{E1D396D7-50B3-D448-89E2-75CCC80C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7858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E5B2BD-E623-49CA-AE42-8EB160FC6D53}"/>
              </a:ext>
            </a:extLst>
          </p:cNvPr>
          <p:cNvSpPr/>
          <p:nvPr/>
        </p:nvSpPr>
        <p:spPr>
          <a:xfrm>
            <a:off x="4643406" y="571480"/>
            <a:ext cx="4500594" cy="2585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  <a:cs typeface="Arial" charset="0"/>
              </a:rPr>
              <a:t>Классная доска, жетоны с +, 2 набора медицинской аптечки, маркер, игровое поле (Приложение 1), простейшие средства спасения на воде (Приложение 2), карточки с изображением предметов «Оборудование пляжа» (Приложение 3), рисунок с опасными местами на реке зимой (Приложение 4).</a:t>
            </a:r>
          </a:p>
        </p:txBody>
      </p:sp>
      <p:pic>
        <p:nvPicPr>
          <p:cNvPr id="4109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A75E3D2F-FD2F-0345-9C44-2D27A58C45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http://cs622323.vk.me/u155491976/video/x_46e60a29.jpg">
            <a:extLst>
              <a:ext uri="{FF2B5EF4-FFF2-40B4-BE49-F238E27FC236}">
                <a16:creationId xmlns:a16="http://schemas.microsoft.com/office/drawing/2014/main" id="{BBAD3901-B01F-4E93-BB0C-17E56763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2987" t="6926" r="12987" b="9957"/>
          <a:stretch>
            <a:fillRect/>
          </a:stretch>
        </p:blipFill>
        <p:spPr bwMode="auto">
          <a:xfrm>
            <a:off x="3000364" y="3714752"/>
            <a:ext cx="4071966" cy="25717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FFECB51E-1E06-9F48-9733-208F2EA9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>
            <a:extLst>
              <a:ext uri="{FF2B5EF4-FFF2-40B4-BE49-F238E27FC236}">
                <a16:creationId xmlns:a16="http://schemas.microsoft.com/office/drawing/2014/main" id="{B3B349E1-88DB-5743-AD72-4295E83EB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766CE572-5723-46D3-8243-251B1859C0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51D89E-6CBD-4027-8C49-417587675BBA}"/>
              </a:ext>
            </a:extLst>
          </p:cNvPr>
          <p:cNvSpPr/>
          <p:nvPr/>
        </p:nvSpPr>
        <p:spPr>
          <a:xfrm>
            <a:off x="3929058" y="285728"/>
            <a:ext cx="3500462" cy="1285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Он слегка затянут ряской,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Струйки не бегут.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Заколдован, будто в сказке,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Старый, тихий…….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пруд)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64" name="Picture 4" descr="https://www.colourbox.com/preview/1736954-old-pond.jpg">
            <a:extLst>
              <a:ext uri="{FF2B5EF4-FFF2-40B4-BE49-F238E27FC236}">
                <a16:creationId xmlns:a16="http://schemas.microsoft.com/office/drawing/2014/main" id="{1D9D266C-4813-4C53-A7AC-0C05B3B9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214554"/>
            <a:ext cx="6286544" cy="41884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BBF3C813-FC2E-2A4F-BAFA-4C9FB70C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>
            <a:extLst>
              <a:ext uri="{FF2B5EF4-FFF2-40B4-BE49-F238E27FC236}">
                <a16:creationId xmlns:a16="http://schemas.microsoft.com/office/drawing/2014/main" id="{A93CC456-EBB1-4A48-A3ED-ED451BC07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ADED445E-439F-44A7-A46D-130E1AA9EB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149CF9-DBDA-43E2-8178-B9EED2A5D78F}"/>
              </a:ext>
            </a:extLst>
          </p:cNvPr>
          <p:cNvSpPr/>
          <p:nvPr/>
        </p:nvSpPr>
        <p:spPr>
          <a:xfrm>
            <a:off x="2571736" y="285728"/>
            <a:ext cx="6357982" cy="928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</a:rPr>
              <a:t>Игра подходит к концу. Слово для подведения итогов предоставляется жюри!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5060" name="Picture 4" descr="http://cs628316.vk.me/v628316748/25a99/pUWdS9lgvsc.jpg">
            <a:extLst>
              <a:ext uri="{FF2B5EF4-FFF2-40B4-BE49-F238E27FC236}">
                <a16:creationId xmlns:a16="http://schemas.microsoft.com/office/drawing/2014/main" id="{10929180-AC3F-492F-B8D2-9081A8E5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785926"/>
            <a:ext cx="6286544" cy="47149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13832880-FFD7-BA48-9F49-C2DC6B19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>
            <a:extLst>
              <a:ext uri="{FF2B5EF4-FFF2-40B4-BE49-F238E27FC236}">
                <a16:creationId xmlns:a16="http://schemas.microsoft.com/office/drawing/2014/main" id="{F8802378-724F-DF43-A934-A14766F25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AE030988-4538-4473-8071-290BF20F7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034" name="Picture 2" descr="http://content.schools.by/novdosaaf/library/3491625.jpg">
            <a:extLst>
              <a:ext uri="{FF2B5EF4-FFF2-40B4-BE49-F238E27FC236}">
                <a16:creationId xmlns:a16="http://schemas.microsoft.com/office/drawing/2014/main" id="{A91378B3-56CE-482F-B69B-372AD9D0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7620000" cy="381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D5628EF8-D3C4-664A-89DE-65F6088B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>
            <a:extLst>
              <a:ext uri="{FF2B5EF4-FFF2-40B4-BE49-F238E27FC236}">
                <a16:creationId xmlns:a16="http://schemas.microsoft.com/office/drawing/2014/main" id="{B7967364-74F0-494F-9824-D4DD3FD9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3E25AD37-D818-4BA1-8919-FCF89C9049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605" name="Прямоугольник 4">
            <a:extLst>
              <a:ext uri="{FF2B5EF4-FFF2-40B4-BE49-F238E27FC236}">
                <a16:creationId xmlns:a16="http://schemas.microsoft.com/office/drawing/2014/main" id="{D3F689E5-3F11-7948-9ED7-647480C8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00063"/>
            <a:ext cx="54292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</a:rPr>
              <a:t>И в конце нашей игры: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Arial" panose="020B0604020202020204" pitchFamily="34" charset="0"/>
              </a:rPr>
              <a:t>Не ныряй в незнакомом месте!</a:t>
            </a:r>
            <a:br>
              <a:rPr lang="ru-RU" altLang="ru-RU" sz="24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Запомните, ребята,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Вам твердо надо знать,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Что в месте незнакомом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Запрещено нырять!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Ведь может очень мелким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То место оказаться.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Опасно головою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В песок туда втыкаться.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А также стекла, камни,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Вдруг спрятались на дне.</a:t>
            </a:r>
            <a:b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1800" b="1" i="1">
                <a:solidFill>
                  <a:srgbClr val="FF0000"/>
                </a:solidFill>
                <a:latin typeface="Arial" panose="020B0604020202020204" pitchFamily="34" charset="0"/>
              </a:rPr>
              <a:t>Заметить очень сложно</a:t>
            </a:r>
          </a:p>
        </p:txBody>
      </p:sp>
      <p:pic>
        <p:nvPicPr>
          <p:cNvPr id="46084" name="Picture 4" descr="http://www.nankk.ru/img/calendars/1984/84-43-1.gif">
            <a:extLst>
              <a:ext uri="{FF2B5EF4-FFF2-40B4-BE49-F238E27FC236}">
                <a16:creationId xmlns:a16="http://schemas.microsoft.com/office/drawing/2014/main" id="{2CA156EB-E631-4158-B529-DBD59567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071834" cy="46077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86" name="Picture 6" descr="http://5-bal.ru/pars_docs/refs/90/89838/89838_html_411282d.jpg">
            <a:extLst>
              <a:ext uri="{FF2B5EF4-FFF2-40B4-BE49-F238E27FC236}">
                <a16:creationId xmlns:a16="http://schemas.microsoft.com/office/drawing/2014/main" id="{703567E9-5404-409B-90CE-864ECC57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290"/>
            <a:ext cx="3054150" cy="24288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0DB5D6C7-3204-A84A-A877-FE7EA1C5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">
            <a:extLst>
              <a:ext uri="{FF2B5EF4-FFF2-40B4-BE49-F238E27FC236}">
                <a16:creationId xmlns:a16="http://schemas.microsoft.com/office/drawing/2014/main" id="{38672A0B-566E-D64A-BD37-AA613B7C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18E8EC55-7F0D-4103-8C00-7CD90FCDE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629" name="Rectangle 1">
            <a:extLst>
              <a:ext uri="{FF2B5EF4-FFF2-40B4-BE49-F238E27FC236}">
                <a16:creationId xmlns:a16="http://schemas.microsoft.com/office/drawing/2014/main" id="{69A8E967-34C1-C842-8FB4-9111E612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509588"/>
            <a:ext cx="585787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 плавай на плоту по реке</a:t>
            </a:r>
            <a:endParaRPr lang="ru-RU" altLang="ru-RU" sz="2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Мальчики сбили чудеснейший плот,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по реке они мчатся вперед!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Хочет увидеть красу дальних стран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Пара матросов, один капитан.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Только разъехались бревна в плоту,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позабыли друзья про мечту.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Еле спаслись, а могли и не всплыть,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Нечего с речкой так лихо шутить!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Крайне опасно, хочу намекнуть,</a:t>
            </a:r>
            <a:b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Очень легко ведь с плота утонуть!</a:t>
            </a:r>
            <a:endParaRPr lang="ru-RU" altLang="ru-RU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Picture 3" descr="http://player.myshared.ru/1246520/data/images/img22.jpg">
            <a:extLst>
              <a:ext uri="{FF2B5EF4-FFF2-40B4-BE49-F238E27FC236}">
                <a16:creationId xmlns:a16="http://schemas.microsoft.com/office/drawing/2014/main" id="{55857200-0102-4929-8D2C-DF4BA54A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307" y="4143381"/>
            <a:ext cx="4128279" cy="25864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7111" name="Picture 7" descr="http://i.obozrevatel.ua/8/824357/gallery/91860_image_large.jpg">
            <a:extLst>
              <a:ext uri="{FF2B5EF4-FFF2-40B4-BE49-F238E27FC236}">
                <a16:creationId xmlns:a16="http://schemas.microsoft.com/office/drawing/2014/main" id="{735C7387-2244-4E33-BB90-27469F00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00570"/>
            <a:ext cx="3013791" cy="19288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DBECE2B4-0AED-CE4E-8450-51E9213A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7651" name="Рисунок 2" descr="http://namonitore.ru/uploads/catalog/3dgrafika/dazzle_68_1280.jpg">
            <a:extLst>
              <a:ext uri="{FF2B5EF4-FFF2-40B4-BE49-F238E27FC236}">
                <a16:creationId xmlns:a16="http://schemas.microsoft.com/office/drawing/2014/main" id="{7594C94D-F50C-EE4B-9846-073AD79D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Анимашки Мультяшки">
            <a:hlinkClick r:id="rId3"/>
            <a:extLst>
              <a:ext uri="{FF2B5EF4-FFF2-40B4-BE49-F238E27FC236}">
                <a16:creationId xmlns:a16="http://schemas.microsoft.com/office/drawing/2014/main" id="{8BDE18C4-F432-0F44-A269-0EC7A51EFC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857625"/>
            <a:ext cx="2520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6">
            <a:extLst>
              <a:ext uri="{FF2B5EF4-FFF2-40B4-BE49-F238E27FC236}">
                <a16:creationId xmlns:a16="http://schemas.microsoft.com/office/drawing/2014/main" id="{7413066F-FA3D-1742-9205-FF09248D8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643188"/>
            <a:ext cx="67151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800">
                <a:solidFill>
                  <a:srgbClr val="0070C0"/>
                </a:solidFill>
                <a:latin typeface="Times New Roman" panose="02020603050405020304" pitchFamily="18" charset="0"/>
              </a:rPr>
              <a:t>Молодцы !</a:t>
            </a:r>
            <a:endParaRPr lang="ru-RU" altLang="ru-RU" sz="88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2" descr="http://mtdata.ru/u24/photo8825/20688235285-0/original.gif">
            <a:extLst>
              <a:ext uri="{FF2B5EF4-FFF2-40B4-BE49-F238E27FC236}">
                <a16:creationId xmlns:a16="http://schemas.microsoft.com/office/drawing/2014/main" id="{246A093B-8F95-F042-AF62-4692BC4889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4671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B8352167-3806-274A-A1BE-20399372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">
            <a:extLst>
              <a:ext uri="{FF2B5EF4-FFF2-40B4-BE49-F238E27FC236}">
                <a16:creationId xmlns:a16="http://schemas.microsoft.com/office/drawing/2014/main" id="{7DA1700E-BCFD-8C49-B0E6-0204D8BD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E8DA9083-4D21-49E8-B9C8-D14B144D2B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8677" name="Rectangle 1">
            <a:extLst>
              <a:ext uri="{FF2B5EF4-FFF2-40B4-BE49-F238E27FC236}">
                <a16:creationId xmlns:a16="http://schemas.microsoft.com/office/drawing/2014/main" id="{18CA8CBA-EE7A-E94D-A170-50529866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46038"/>
            <a:ext cx="2571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zh-CN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ПРИЛОЖЕНИЕ 1.</a:t>
            </a:r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C35CCE0-2372-354F-A147-DDB23647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677863"/>
            <a:ext cx="392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2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Игровое поле.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814F076-A854-42CE-B3F5-EEFA91C87BAD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2071688"/>
          <a:ext cx="8143875" cy="4429125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на воде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Простейшие средства спасения на воде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пляжа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Личная безопасность на водоемах зимой.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D9248D48-2A06-3A42-9570-CEFED208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">
            <a:extLst>
              <a:ext uri="{FF2B5EF4-FFF2-40B4-BE49-F238E27FC236}">
                <a16:creationId xmlns:a16="http://schemas.microsoft.com/office/drawing/2014/main" id="{CC37C6CB-B21C-BA42-ADA8-E59118AA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5AADA171-47BE-4F8F-93E9-40FF6095A0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9701" name="Rectangle 1">
            <a:extLst>
              <a:ext uri="{FF2B5EF4-FFF2-40B4-BE49-F238E27FC236}">
                <a16:creationId xmlns:a16="http://schemas.microsoft.com/office/drawing/2014/main" id="{CE6D5758-45B2-734D-A11A-4BC051AFE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80963"/>
            <a:ext cx="657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zh-CN" sz="16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ПРИЛОЖЕНИЕ 2.</a:t>
            </a:r>
            <a:endParaRPr lang="ru-RU" altLang="zh-CN" sz="1600" b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Карточки с изображением простейших средств спасения на воде.</a:t>
            </a:r>
          </a:p>
        </p:txBody>
      </p:sp>
      <p:pic>
        <p:nvPicPr>
          <p:cNvPr id="52229" name="Picture 5" descr="http://www.korabel.ru/pub/Image/jilet-big.jpg">
            <a:extLst>
              <a:ext uri="{FF2B5EF4-FFF2-40B4-BE49-F238E27FC236}">
                <a16:creationId xmlns:a16="http://schemas.microsoft.com/office/drawing/2014/main" id="{FDC18964-846F-4AC5-80E8-74EFC3F8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857356" y="1714488"/>
            <a:ext cx="2095500" cy="2390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2228" name="Picture 4" descr="http://cs628631.vk.me/v628631176/12639/Pwu2x81TK9w.jpg">
            <a:extLst>
              <a:ext uri="{FF2B5EF4-FFF2-40B4-BE49-F238E27FC236}">
                <a16:creationId xmlns:a16="http://schemas.microsoft.com/office/drawing/2014/main" id="{8701591E-25E2-43DC-BD09-843561D2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643570" y="1714488"/>
            <a:ext cx="2438400" cy="23526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2227" name="Picture 3" descr="http://www.southnorthantsleisure.com/media/siteimages/Macro_Hero26.jpg">
            <a:extLst>
              <a:ext uri="{FF2B5EF4-FFF2-40B4-BE49-F238E27FC236}">
                <a16:creationId xmlns:a16="http://schemas.microsoft.com/office/drawing/2014/main" id="{2F6567DC-EBAC-46F8-9737-B9FC6857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785918" y="4572008"/>
            <a:ext cx="2947558" cy="17526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2226" name="Picture 2" descr="http://www.ya-yo.ru/files/products/19403_1.540x490.jpg?6cc5371905cad7cb1c8384d0bb134ca6">
            <a:extLst>
              <a:ext uri="{FF2B5EF4-FFF2-40B4-BE49-F238E27FC236}">
                <a16:creationId xmlns:a16="http://schemas.microsoft.com/office/drawing/2014/main" id="{821C7FA5-6470-467F-AE84-E7ADBCF4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857884" y="4143380"/>
            <a:ext cx="2286016" cy="22966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37B06F6B-EF48-A945-B3C9-6E76E693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">
            <a:extLst>
              <a:ext uri="{FF2B5EF4-FFF2-40B4-BE49-F238E27FC236}">
                <a16:creationId xmlns:a16="http://schemas.microsoft.com/office/drawing/2014/main" id="{DB0E4B2A-CD6E-B54D-95C3-B4E54CE57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C9D70C00-6610-477C-8FA1-98CCD1812A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25" name="Rectangle 1">
            <a:extLst>
              <a:ext uri="{FF2B5EF4-FFF2-40B4-BE49-F238E27FC236}">
                <a16:creationId xmlns:a16="http://schemas.microsoft.com/office/drawing/2014/main" id="{15D30841-C73F-474F-9270-D50E83F3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184150"/>
            <a:ext cx="650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ПРИЛОЖЕНИЕ 3.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Карточки с изображением оборудования пляжей.</a:t>
            </a:r>
          </a:p>
        </p:txBody>
      </p:sp>
      <p:pic>
        <p:nvPicPr>
          <p:cNvPr id="30726" name="Picture 2" descr="http://irgschool.ru/wp-content/uploads/2015/06/bezopasnost_na_vode2.jpg">
            <a:extLst>
              <a:ext uri="{FF2B5EF4-FFF2-40B4-BE49-F238E27FC236}">
                <a16:creationId xmlns:a16="http://schemas.microsoft.com/office/drawing/2014/main" id="{1A6CAD8B-291E-A24D-9ECA-6774729D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857250"/>
            <a:ext cx="53943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7E4418A0-88A8-F64C-9BC7-B4F13212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">
            <a:extLst>
              <a:ext uri="{FF2B5EF4-FFF2-40B4-BE49-F238E27FC236}">
                <a16:creationId xmlns:a16="http://schemas.microsoft.com/office/drawing/2014/main" id="{6D063FB7-1917-3844-97A8-B77B1D16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DCC55286-B8E9-42EC-8C38-111105571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1749" name="Rectangle 1">
            <a:extLst>
              <a:ext uri="{FF2B5EF4-FFF2-40B4-BE49-F238E27FC236}">
                <a16:creationId xmlns:a16="http://schemas.microsoft.com/office/drawing/2014/main" id="{C9B06477-61F2-5A4B-816A-4267DFF6E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-95250"/>
            <a:ext cx="6000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ПРИЛОЖЕНИЕ 4</a:t>
            </a:r>
            <a:endParaRPr lang="ru-RU" altLang="zh-CN" sz="180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Опасные места на водоемах зимой</a:t>
            </a:r>
            <a:endParaRPr lang="ru-RU" altLang="zh-CN" sz="180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volno.baranovichi.edu.by/sm_full.aspx?guid=7063">
            <a:extLst>
              <a:ext uri="{FF2B5EF4-FFF2-40B4-BE49-F238E27FC236}">
                <a16:creationId xmlns:a16="http://schemas.microsoft.com/office/drawing/2014/main" id="{C3CABA3B-2118-4933-A484-4D0F74D1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8439" y="785794"/>
            <a:ext cx="725556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BB3243AE-090D-CD45-BD6C-A755235D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9BFDBE29-949E-4435-8758-31B606444E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980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C1B1CCEF-A17D-4CE9-AEED-DE7725AB3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2" y="142852"/>
            <a:ext cx="542928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ru-RU" altLang="zh-CN" sz="2400" b="1">
                <a:solidFill>
                  <a:srgbClr val="0070C0"/>
                </a:solidFill>
                <a:cs typeface="Times New Roman" pitchFamily="18" charset="0"/>
              </a:rPr>
              <a:t>Описание игры: </a:t>
            </a:r>
            <a:endParaRPr lang="ru-RU" altLang="zh-CN" sz="2400">
              <a:solidFill>
                <a:srgbClr val="0070C0"/>
              </a:solidFill>
              <a:cs typeface="Times New Roman" pitchFamily="18" charset="0"/>
            </a:endParaRPr>
          </a:p>
          <a:p>
            <a:pPr indent="449263">
              <a:defRPr/>
            </a:pPr>
            <a:r>
              <a:rPr lang="ru-RU" altLang="zh-CN" sz="2000" b="1">
                <a:solidFill>
                  <a:srgbClr val="C00000"/>
                </a:solidFill>
                <a:cs typeface="Times New Roman" pitchFamily="18" charset="0"/>
              </a:rPr>
              <a:t>Игра счастливый случай завершает цикл занятий о безопасности на воде. </a:t>
            </a:r>
          </a:p>
          <a:p>
            <a:pPr indent="449263">
              <a:defRPr/>
            </a:pPr>
            <a:r>
              <a:rPr lang="ru-RU" altLang="zh-CN" sz="2000" b="1">
                <a:solidFill>
                  <a:srgbClr val="C00000"/>
                </a:solidFill>
                <a:cs typeface="Times New Roman" pitchFamily="18" charset="0"/>
              </a:rPr>
              <a:t>Используется игровое поле с разделами: </a:t>
            </a:r>
          </a:p>
          <a:p>
            <a:pPr indent="449263">
              <a:defRPr/>
            </a:pPr>
            <a:r>
              <a:rPr lang="ru-RU" altLang="zh-CN" sz="2000" b="1">
                <a:solidFill>
                  <a:srgbClr val="C00000"/>
                </a:solidFill>
                <a:cs typeface="Times New Roman" pitchFamily="18" charset="0"/>
              </a:rPr>
              <a:t>- безопасность на воде; </a:t>
            </a:r>
          </a:p>
          <a:p>
            <a:pPr indent="449263">
              <a:defRPr/>
            </a:pPr>
            <a:r>
              <a:rPr lang="ru-RU" altLang="zh-CN" sz="2000" b="1">
                <a:solidFill>
                  <a:srgbClr val="C00000"/>
                </a:solidFill>
                <a:cs typeface="Times New Roman" pitchFamily="18" charset="0"/>
              </a:rPr>
              <a:t>- простейшие средства спасения на воде; </a:t>
            </a:r>
          </a:p>
          <a:p>
            <a:pPr indent="449263">
              <a:defRPr/>
            </a:pPr>
            <a:r>
              <a:rPr lang="ru-RU" altLang="zh-CN" sz="2000" b="1">
                <a:solidFill>
                  <a:srgbClr val="C00000"/>
                </a:solidFill>
                <a:cs typeface="Times New Roman" pitchFamily="18" charset="0"/>
              </a:rPr>
              <a:t>- оборудование пляжа; </a:t>
            </a:r>
          </a:p>
          <a:p>
            <a:pPr indent="449263">
              <a:defRPr/>
            </a:pPr>
            <a:r>
              <a:rPr lang="ru-RU" altLang="zh-CN" sz="2000" b="1">
                <a:solidFill>
                  <a:srgbClr val="C00000"/>
                </a:solidFill>
                <a:cs typeface="Times New Roman" pitchFamily="18" charset="0"/>
              </a:rPr>
              <a:t>- личная безопасность на водоемах зимой. Каждый раздел содержит четыре вопроса, разного уровня сложности, от 1 до 4 баллов. </a:t>
            </a:r>
          </a:p>
          <a:p>
            <a:pPr indent="449263">
              <a:defRPr/>
            </a:pPr>
            <a:r>
              <a:rPr lang="ru-RU" altLang="zh-CN" sz="2000" b="1">
                <a:solidFill>
                  <a:srgbClr val="C00000"/>
                </a:solidFill>
                <a:cs typeface="Times New Roman" pitchFamily="18" charset="0"/>
              </a:rPr>
              <a:t>В игре принимают участие 2 команды. Ответы оценивает жюри. За каждый правильный ответ присуждаются баллы, в соответствии с уровнем сложности вопроса. Каждая команда имеет право дополнить ответ соперника, заработав «+». За два «+» жюри присуждает 1 балл.</a:t>
            </a:r>
          </a:p>
        </p:txBody>
      </p:sp>
      <p:pic>
        <p:nvPicPr>
          <p:cNvPr id="5127" name="Picture 7" descr="http://wallpapers2.hellowallpaper.com/cartoon_children-games--02_12-800x600.jpg">
            <a:extLst>
              <a:ext uri="{FF2B5EF4-FFF2-40B4-BE49-F238E27FC236}">
                <a16:creationId xmlns:a16="http://schemas.microsoft.com/office/drawing/2014/main" id="{3D4B6C3E-7298-45E8-BF59-B32A95B2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3190896" cy="23931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9" name="Picture 9" descr="http://pixelbrush.ru/uploads/posts/2013-03/1363118703_2782562-f396ec938d599460.jpg">
            <a:extLst>
              <a:ext uri="{FF2B5EF4-FFF2-40B4-BE49-F238E27FC236}">
                <a16:creationId xmlns:a16="http://schemas.microsoft.com/office/drawing/2014/main" id="{8809CD68-13A9-4A4C-9492-79B99131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643446"/>
            <a:ext cx="2643206" cy="19824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F1B51C13-0CB4-E442-9065-D28771F2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771" name="Рисунок 2" descr="http://namonitore.ru/uploads/catalog/3dgrafika/dazzle_68_1280.jpg">
            <a:extLst>
              <a:ext uri="{FF2B5EF4-FFF2-40B4-BE49-F238E27FC236}">
                <a16:creationId xmlns:a16="http://schemas.microsoft.com/office/drawing/2014/main" id="{AF59E62A-68FB-DD43-AFAF-DDA083B8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Анимашки Мультяшки">
            <a:hlinkClick r:id="rId3"/>
            <a:extLst>
              <a:ext uri="{FF2B5EF4-FFF2-40B4-BE49-F238E27FC236}">
                <a16:creationId xmlns:a16="http://schemas.microsoft.com/office/drawing/2014/main" id="{F74D56BB-D331-654C-9509-598EC7B39B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857625"/>
            <a:ext cx="2520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6">
            <a:extLst>
              <a:ext uri="{FF2B5EF4-FFF2-40B4-BE49-F238E27FC236}">
                <a16:creationId xmlns:a16="http://schemas.microsoft.com/office/drawing/2014/main" id="{B5CB931B-772F-7A4C-B7E2-4DB6E629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643188"/>
            <a:ext cx="67151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800">
                <a:solidFill>
                  <a:srgbClr val="0070C0"/>
                </a:solidFill>
                <a:latin typeface="Times New Roman" panose="02020603050405020304" pitchFamily="18" charset="0"/>
              </a:rPr>
              <a:t>Молодцы !</a:t>
            </a:r>
            <a:endParaRPr lang="ru-RU" altLang="ru-RU" sz="88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2774" name="Picture 2" descr="http://mtdata.ru/u24/photo8825/20688235285-0/original.gif">
            <a:extLst>
              <a:ext uri="{FF2B5EF4-FFF2-40B4-BE49-F238E27FC236}">
                <a16:creationId xmlns:a16="http://schemas.microsoft.com/office/drawing/2014/main" id="{370A71A3-A3D4-194E-A46C-7F150603C4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4671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5AED4301-B220-B540-97AF-FB03A8FB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F6CCE72D-A25C-E24B-BB43-FA28C770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0"/>
            <a:ext cx="62150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Цель</a:t>
            </a:r>
            <a:r>
              <a:rPr lang="ru-RU" altLang="zh-CN" sz="200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Обобщение знаний детей о безопасности на воде.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Задачи:</a:t>
            </a:r>
            <a:endParaRPr lang="ru-RU" altLang="zh-CN" sz="2000" i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закрепить знания, умения и навыки безопасного поведения на воде, около воды;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развивать логическое мышление, внимание, сообразительность, умение рассуждать и делать выводы;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обучать навыкам работы в группе.</a:t>
            </a:r>
          </a:p>
        </p:txBody>
      </p:sp>
      <p:pic>
        <p:nvPicPr>
          <p:cNvPr id="6148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AF5DFE34-D299-2940-BA94-A9A4CBFB6A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content.schools.by/ddu95grodno/library/2_3.jpg">
            <a:extLst>
              <a:ext uri="{FF2B5EF4-FFF2-40B4-BE49-F238E27FC236}">
                <a16:creationId xmlns:a16="http://schemas.microsoft.com/office/drawing/2014/main" id="{B31A0B66-0C9B-429D-AEB2-6B4BBE6A4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1914739" cy="27615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53" name="Picture 9" descr="http://diplomustart.ru/wp-content/uploads/2015/10/%D0%BB%D0%B8%D0%BD%D0%B3%D0%B2%D0%B8%D1%81%D1%82%D0%B8%D1%87%D0%B5%D1%81%D0%BA%D0%B0%D1%8F-%D0%BA%D0%BE%D0%BC%D0%BF%D0%B5%D1%82%D0%B5%D0%BD%D1%82%D0%BD%D0%BE%D1%81%D1%82%D1%8C1.jpg">
            <a:extLst>
              <a:ext uri="{FF2B5EF4-FFF2-40B4-BE49-F238E27FC236}">
                <a16:creationId xmlns:a16="http://schemas.microsoft.com/office/drawing/2014/main" id="{1CD7A7C0-F097-4CE2-9D41-3714FB5D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500438"/>
            <a:ext cx="4357718" cy="29523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317CB146-BF7F-EA4F-9FF7-758C02DC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B16E202F-DE9E-444B-B300-B355D98642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>
            <a:extLst>
              <a:ext uri="{FF2B5EF4-FFF2-40B4-BE49-F238E27FC236}">
                <a16:creationId xmlns:a16="http://schemas.microsoft.com/office/drawing/2014/main" id="{34CA818B-F6D3-664C-AC82-618E90D5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14313"/>
            <a:ext cx="5500688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24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Ход игры:</a:t>
            </a:r>
            <a:endParaRPr lang="ru-RU" altLang="zh-CN" sz="240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Приветствуем вас, дорогие гости!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Сегодня в «Счастливый случай» поиграть с нами просим.</a:t>
            </a:r>
            <a:endParaRPr lang="ru-RU" altLang="zh-CN" sz="800" b="1" i="1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игре задания будут разные:</a:t>
            </a:r>
            <a:endParaRPr lang="ru-RU" altLang="zh-CN" sz="800" b="1" i="1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Лёгкие, трудные, смешные, серьёзные,</a:t>
            </a:r>
            <a:endParaRPr lang="ru-RU" altLang="zh-CN" sz="800" b="1" i="1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Одним словом - самые разнообразные.</a:t>
            </a:r>
            <a:endParaRPr lang="ru-RU" altLang="zh-CN" sz="800" b="1" i="1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Итоги подводим нашего обучения,</a:t>
            </a:r>
            <a:endParaRPr lang="ru-RU" altLang="zh-CN" sz="800" b="1" i="1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 здоровье, безопасности на воде, водном лечении</a:t>
            </a:r>
            <a:endParaRPr lang="ru-RU" altLang="ru-RU" sz="1800" b="1" i="1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4" descr="http://kanfaya.com/images/55ecd5e447853.jpg">
            <a:extLst>
              <a:ext uri="{FF2B5EF4-FFF2-40B4-BE49-F238E27FC236}">
                <a16:creationId xmlns:a16="http://schemas.microsoft.com/office/drawing/2014/main" id="{47346B47-6232-4D1E-96AA-175F7B84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59016"/>
            <a:ext cx="4143404" cy="30143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4" name="Picture 6" descr="http://www.playing-field.ru/img/2015/052205/3012216">
            <a:extLst>
              <a:ext uri="{FF2B5EF4-FFF2-40B4-BE49-F238E27FC236}">
                <a16:creationId xmlns:a16="http://schemas.microsoft.com/office/drawing/2014/main" id="{08C5E324-DCC8-44C4-AD35-0F976795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357562"/>
            <a:ext cx="2500330" cy="32204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E97991A3-A0D9-8F4C-BCB0-C68C101A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9D6B8EB-10CF-4BE7-B6C0-9FF315E1A19B}"/>
              </a:ext>
            </a:extLst>
          </p:cNvPr>
          <p:cNvGraphicFramePr>
            <a:graphicFrameLocks noGrp="1"/>
          </p:cNvGraphicFramePr>
          <p:nvPr/>
        </p:nvGraphicFramePr>
        <p:xfrm>
          <a:off x="714375" y="3857625"/>
          <a:ext cx="7881938" cy="2951163"/>
        </p:xfrm>
        <a:graphic>
          <a:graphicData uri="http://schemas.openxmlformats.org/drawingml/2006/table">
            <a:tbl>
              <a:tblPr/>
              <a:tblGrid>
                <a:gridCol w="172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на воде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Простейшие средства спасения на воде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пляжа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Личная безопасность на водоемах зимой.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■■■■</a:t>
                      </a:r>
                    </a:p>
                  </a:txBody>
                  <a:tcPr marL="68359" marR="68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7" name="Rectangle 1">
            <a:extLst>
              <a:ext uri="{FF2B5EF4-FFF2-40B4-BE49-F238E27FC236}">
                <a16:creationId xmlns:a16="http://schemas.microsoft.com/office/drawing/2014/main" id="{90728980-C716-8A45-8902-246C9E60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-15875"/>
            <a:ext cx="58578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zh-CN" sz="16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Перед вами игровое поле с разделами: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zh-CN" sz="14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безопасность на воде;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zh-CN" sz="14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простейшие средства спасения на воде;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zh-CN" sz="14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оборудование пляжа;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zh-CN" sz="14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личная безопасность на водоемах зимой.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zh-CN" sz="14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каждом разделе четыре вопроса, разного уровня сложности. Вам необходимо по очереди выбрать вопрос из любого раздела и разного уровня сложности. Ответив на него, ваша команда сможет заработать от 1 до 4 баллов. Вы имеете право дополнить ответ соперника, заработав «+». За два «+» жюри присуждает 1 балл.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zh-CN" sz="14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Ваши ответы оценивает строгое и компетентное жюри.</a:t>
            </a:r>
          </a:p>
        </p:txBody>
      </p:sp>
      <p:pic>
        <p:nvPicPr>
          <p:cNvPr id="8228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33915E3A-E389-734A-BF58-80917935C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http://cs628020.vk.me/v628020650/153ab/ACnBH1iEArI.jpg">
            <a:extLst>
              <a:ext uri="{FF2B5EF4-FFF2-40B4-BE49-F238E27FC236}">
                <a16:creationId xmlns:a16="http://schemas.microsoft.com/office/drawing/2014/main" id="{6EF041B7-F6DD-453E-8CE1-42BE7AB4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643182"/>
            <a:ext cx="4357718" cy="11832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3C527A36-E95D-AD41-8676-F8F54243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D99F1AD5-1EC2-3A40-9CB5-1CA6F0BB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12DFDFD6-0C38-42DF-BD6B-B2AB9B0621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FB0344F4-1A3F-4890-AF88-2048AFB48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214313"/>
            <a:ext cx="6786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zh-CN" b="1" dirty="0">
                <a:solidFill>
                  <a:srgbClr val="C00000"/>
                </a:solidFill>
                <a:cs typeface="Times New Roman" pitchFamily="18" charset="0"/>
              </a:rPr>
              <a:t>ВОПРОСЫ ПО РАЗДЕЛАМ:</a:t>
            </a:r>
            <a:endParaRPr lang="ru-RU" altLang="zh-CN" dirty="0">
              <a:solidFill>
                <a:srgbClr val="C00000"/>
              </a:solidFill>
              <a:cs typeface="宋体"/>
            </a:endParaRPr>
          </a:p>
          <a:p>
            <a:pPr>
              <a:defRPr/>
            </a:pPr>
            <a:r>
              <a:rPr lang="ru-RU" altLang="zh-CN" sz="2000" b="1" dirty="0">
                <a:solidFill>
                  <a:srgbClr val="0070C0"/>
                </a:solidFill>
                <a:cs typeface="Times New Roman" pitchFamily="18" charset="0"/>
              </a:rPr>
              <a:t>1. Безопасность на воде.</a:t>
            </a:r>
            <a:endParaRPr lang="ru-RU" altLang="zh-CN" sz="2000" b="1" dirty="0">
              <a:solidFill>
                <a:srgbClr val="0070C0"/>
              </a:solidFill>
              <a:cs typeface="宋体"/>
            </a:endParaRPr>
          </a:p>
          <a:p>
            <a:pPr>
              <a:defRPr/>
            </a:pPr>
            <a:r>
              <a:rPr lang="ru-RU" altLang="zh-CN" b="1" i="1" dirty="0">
                <a:solidFill>
                  <a:srgbClr val="0070C0"/>
                </a:solidFill>
                <a:cs typeface="Times New Roman" pitchFamily="18" charset="0"/>
              </a:rPr>
              <a:t>■ Где можно купаться? </a:t>
            </a:r>
            <a:r>
              <a:rPr lang="ru-RU" altLang="zh-CN" i="1" dirty="0">
                <a:solidFill>
                  <a:srgbClr val="0070C0"/>
                </a:solidFill>
                <a:cs typeface="Times New Roman" pitchFamily="18" charset="0"/>
              </a:rPr>
              <a:t>(В специально отведённых местах.)</a:t>
            </a:r>
            <a:endParaRPr lang="ru-RU" altLang="zh-CN" dirty="0">
              <a:solidFill>
                <a:srgbClr val="0070C0"/>
              </a:solidFill>
              <a:cs typeface="宋体"/>
            </a:endParaRPr>
          </a:p>
          <a:p>
            <a:pPr>
              <a:defRPr/>
            </a:pPr>
            <a:r>
              <a:rPr lang="ru-RU" altLang="zh-CN" b="1" i="1" dirty="0">
                <a:solidFill>
                  <a:srgbClr val="7030A0"/>
                </a:solidFill>
                <a:cs typeface="Times New Roman" pitchFamily="18" charset="0"/>
              </a:rPr>
              <a:t>■■ Что такое «буйки» и для чего они нужны? </a:t>
            </a:r>
            <a:r>
              <a:rPr lang="ru-RU" altLang="zh-CN" i="1" dirty="0">
                <a:solidFill>
                  <a:srgbClr val="7030A0"/>
                </a:solidFill>
                <a:cs typeface="Times New Roman" pitchFamily="18" charset="0"/>
              </a:rPr>
              <a:t>(Приспособление для ограничения территории купания. Буйками обозначают обследованное и безопасное место.)</a:t>
            </a:r>
            <a:endParaRPr lang="ru-RU" altLang="zh-CN" dirty="0">
              <a:solidFill>
                <a:srgbClr val="7030A0"/>
              </a:solidFill>
              <a:cs typeface="宋体"/>
            </a:endParaRPr>
          </a:p>
          <a:p>
            <a:pPr>
              <a:defRPr/>
            </a:pPr>
            <a:r>
              <a:rPr lang="ru-RU" altLang="zh-CN" dirty="0">
                <a:solidFill>
                  <a:srgbClr val="4F6228"/>
                </a:solidFill>
                <a:cs typeface="Times New Roman" pitchFamily="18" charset="0"/>
              </a:rPr>
              <a:t>■■■ </a:t>
            </a:r>
            <a:r>
              <a:rPr lang="ru-RU" altLang="zh-CN" b="1" i="1" dirty="0">
                <a:solidFill>
                  <a:srgbClr val="4F6228"/>
                </a:solidFill>
                <a:cs typeface="Times New Roman" pitchFamily="18" charset="0"/>
              </a:rPr>
              <a:t>Как нужно вести себя во время купания</a:t>
            </a:r>
            <a:r>
              <a:rPr lang="ru-RU" altLang="zh-CN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? </a:t>
            </a:r>
            <a:r>
              <a:rPr lang="ru-RU" altLang="zh-CN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(Купаться нужно под присмотром взрослых. Нельзя баловаться в воде, «топить» друг друга. При купании необходимо рассчитывать свои силы.)</a:t>
            </a:r>
            <a:endParaRPr lang="ru-RU" altLang="zh-CN" dirty="0">
              <a:solidFill>
                <a:schemeClr val="bg2">
                  <a:lumMod val="25000"/>
                </a:schemeClr>
              </a:solidFill>
              <a:cs typeface="宋体"/>
            </a:endParaRPr>
          </a:p>
          <a:p>
            <a:pPr>
              <a:defRPr/>
            </a:pPr>
            <a:r>
              <a:rPr lang="ru-RU" altLang="zh-CN" b="1" dirty="0">
                <a:solidFill>
                  <a:srgbClr val="953735"/>
                </a:solidFill>
                <a:cs typeface="Times New Roman" pitchFamily="18" charset="0"/>
              </a:rPr>
              <a:t>■■■■ Лето. Жара. Детский лагерь. Мальчик Петя решил искупаться. Он пошёл на озеро. Туда, где его никто не увидит. И залез в воду. Что могло случиться с Петей?</a:t>
            </a:r>
            <a:r>
              <a:rPr lang="ru-RU" altLang="zh-CN" dirty="0">
                <a:cs typeface="Times New Roman" pitchFamily="18" charset="0"/>
              </a:rPr>
              <a:t> </a:t>
            </a:r>
            <a:r>
              <a:rPr lang="ru-RU" altLang="zh-CN" i="1" dirty="0">
                <a:solidFill>
                  <a:srgbClr val="C00000"/>
                </a:solidFill>
                <a:cs typeface="Times New Roman" pitchFamily="18" charset="0"/>
              </a:rPr>
              <a:t>(Мог пораниться, так как дно не обследовано. Мог получить переохлаждение и судороги и даже утонуть.)</a:t>
            </a:r>
            <a:endParaRPr lang="ru-RU" altLang="zh-CN" dirty="0">
              <a:solidFill>
                <a:srgbClr val="C00000"/>
              </a:solidFill>
              <a:cs typeface="宋体"/>
            </a:endParaRPr>
          </a:p>
        </p:txBody>
      </p:sp>
      <p:pic>
        <p:nvPicPr>
          <p:cNvPr id="8199" name="Picture 7" descr="http://www.kniga.ru/upload/covers/7fe/7fe63aa3be95fd0990f6d5addf9df610.jpg">
            <a:extLst>
              <a:ext uri="{FF2B5EF4-FFF2-40B4-BE49-F238E27FC236}">
                <a16:creationId xmlns:a16="http://schemas.microsoft.com/office/drawing/2014/main" id="{F1B0F78E-D064-4426-B816-858BE97D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905000" cy="25622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201" name="Picture 9" descr="http://s.start33.ru/news/1/78/l5563.jpg">
            <a:extLst>
              <a:ext uri="{FF2B5EF4-FFF2-40B4-BE49-F238E27FC236}">
                <a16:creationId xmlns:a16="http://schemas.microsoft.com/office/drawing/2014/main" id="{CBCBF538-A7D1-4276-AB26-F35A9E97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000636"/>
            <a:ext cx="1927320" cy="12858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203" name="Picture 11" descr="http://www.gazetavolna.ru/preview/1684_%2123_.jpg">
            <a:extLst>
              <a:ext uri="{FF2B5EF4-FFF2-40B4-BE49-F238E27FC236}">
                <a16:creationId xmlns:a16="http://schemas.microsoft.com/office/drawing/2014/main" id="{AFB5B235-EB3F-417E-A3C4-AD7625FF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000636"/>
            <a:ext cx="1802040" cy="11430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205" name="Picture 13" descr="http://gazetahimik.ru/wp-content/uploads/2012/07/na-starine.jpg">
            <a:extLst>
              <a:ext uri="{FF2B5EF4-FFF2-40B4-BE49-F238E27FC236}">
                <a16:creationId xmlns:a16="http://schemas.microsoft.com/office/drawing/2014/main" id="{86159A81-76AD-45B0-ACCD-EE6165DE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929198"/>
            <a:ext cx="1876626" cy="1214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207" name="Picture 15" descr="http://g3.dcdn.lt/images/pix/file59135973_add23d03.jpg">
            <a:extLst>
              <a:ext uri="{FF2B5EF4-FFF2-40B4-BE49-F238E27FC236}">
                <a16:creationId xmlns:a16="http://schemas.microsoft.com/office/drawing/2014/main" id="{0434E41A-1310-4FBF-9B09-B47853BAC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4857760"/>
            <a:ext cx="2286016" cy="15257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430A8A6A-65BB-0847-A6DF-036A41D4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>
            <a:extLst>
              <a:ext uri="{FF2B5EF4-FFF2-40B4-BE49-F238E27FC236}">
                <a16:creationId xmlns:a16="http://schemas.microsoft.com/office/drawing/2014/main" id="{FA82A726-5C1F-F34C-97BD-7076B092C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5EFDF4D6-66E2-4590-AA3F-3C01F1C06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5" name="Rectangle 2">
            <a:extLst>
              <a:ext uri="{FF2B5EF4-FFF2-40B4-BE49-F238E27FC236}">
                <a16:creationId xmlns:a16="http://schemas.microsoft.com/office/drawing/2014/main" id="{EC03E41F-91F4-8849-A23A-087DF4C28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630238"/>
            <a:ext cx="6786562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zh-CN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Простейшие средства спасения на воде </a:t>
            </a:r>
            <a:r>
              <a:rPr lang="ru-RU" altLang="zh-CN" sz="20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(Приложение 2)</a:t>
            </a:r>
            <a:r>
              <a:rPr lang="ru-RU" altLang="zh-CN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 Назовите самое распространенное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спасательное средство на воде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zh-CN" sz="1800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(спасательный круг).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 i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 i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 i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■■ Что одевают пассажиры корабля при его кораблекрушении? </a:t>
            </a:r>
            <a:r>
              <a:rPr lang="ru-RU" altLang="zh-CN" sz="1800" i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(Спасательный жилет).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 i="1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>
                <a:solidFill>
                  <a:srgbClr val="4F62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■■■ </a:t>
            </a:r>
            <a:r>
              <a:rPr lang="ru-RU" altLang="zh-CN" sz="1800" b="1" i="1">
                <a:solidFill>
                  <a:srgbClr val="4F62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Какие спасательные средства помогают ребенку научиться плавать </a:t>
            </a:r>
            <a:r>
              <a:rPr lang="ru-RU" altLang="zh-CN" sz="1800" i="1">
                <a:solidFill>
                  <a:srgbClr val="4F62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 нарукавники).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 i="1">
              <a:solidFill>
                <a:srgbClr val="4F622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 i="1">
              <a:solidFill>
                <a:srgbClr val="4F622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zh-CN" sz="1800" i="1">
              <a:solidFill>
                <a:srgbClr val="4F622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95373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■■■■ Этим спасательным средством дети любят играть </a:t>
            </a:r>
            <a:r>
              <a:rPr lang="ru-RU" altLang="zh-CN" sz="1800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(мяч).</a:t>
            </a:r>
            <a:endParaRPr lang="ru-RU" altLang="zh-CN" sz="180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 descr="http://www.sochi-schools.ru/99/userfiles/ReSSRi%281%29.png">
            <a:extLst>
              <a:ext uri="{FF2B5EF4-FFF2-40B4-BE49-F238E27FC236}">
                <a16:creationId xmlns:a16="http://schemas.microsoft.com/office/drawing/2014/main" id="{1FAED2A2-E80E-4C31-9FCA-8380D571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214422"/>
            <a:ext cx="1285884" cy="12081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5" name="Picture 9" descr="http://img.alibaba.com/img/pb/953/445/734/734445953_927.jpg">
            <a:extLst>
              <a:ext uri="{FF2B5EF4-FFF2-40B4-BE49-F238E27FC236}">
                <a16:creationId xmlns:a16="http://schemas.microsoft.com/office/drawing/2014/main" id="{B2F195C5-2C24-4D7F-823A-C4B8449A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1142976" cy="15239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7" name="Picture 11" descr="http://podarish.by/wp-content/uploads/2014/04/detskie-narukavniki.jpg">
            <a:extLst>
              <a:ext uri="{FF2B5EF4-FFF2-40B4-BE49-F238E27FC236}">
                <a16:creationId xmlns:a16="http://schemas.microsoft.com/office/drawing/2014/main" id="{AFE2BEF2-61D9-4466-BDE0-837A3E28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500570"/>
            <a:ext cx="1643042" cy="9427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9" name="Picture 13" descr="http://www.look.com.ua/download.php?file=201209/1366x768/look.com.ua-40416.jpg">
            <a:extLst>
              <a:ext uri="{FF2B5EF4-FFF2-40B4-BE49-F238E27FC236}">
                <a16:creationId xmlns:a16="http://schemas.microsoft.com/office/drawing/2014/main" id="{53ACB640-DDEC-429C-8B2A-1287DAAD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357826"/>
            <a:ext cx="1643074" cy="9237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http://namonitore.ru/uploads/catalog/3dgrafika/dazzle_68_1280.jpg">
            <a:extLst>
              <a:ext uri="{FF2B5EF4-FFF2-40B4-BE49-F238E27FC236}">
                <a16:creationId xmlns:a16="http://schemas.microsoft.com/office/drawing/2014/main" id="{0B72B5E1-F35A-2545-A83B-0D9EA83E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A6D30B59-E3F0-C744-B6F4-DE7CC4A52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surprisse.com/muscards/view/2015/11/05/ubac973c98d0mnafobodncf0812ce7dl.gif">
            <a:extLst>
              <a:ext uri="{FF2B5EF4-FFF2-40B4-BE49-F238E27FC236}">
                <a16:creationId xmlns:a16="http://schemas.microsoft.com/office/drawing/2014/main" id="{32CB3193-D98B-4F07-B379-8D7F94A684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529C528D-3224-7941-809F-E1D54BE1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153988"/>
            <a:ext cx="67865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ru-RU" altLang="zh-CN" sz="20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Оборудование пляжа </a:t>
            </a:r>
            <a:r>
              <a:rPr lang="ru-RU" altLang="zh-CN" sz="2000" b="1" i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(Приложение 3).</a:t>
            </a:r>
            <a:endParaRPr lang="ru-RU" altLang="zh-CN" sz="2000" b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zh-CN" sz="18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■ Перед вами картинки с предметами для оборудования пляжа. Ваша задача: </a:t>
            </a:r>
            <a:r>
              <a:rPr lang="ru-RU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выбрать картинки с изображением предметов, которые находятся на пляже. Почему вы не выбрали другие картинки</a:t>
            </a:r>
            <a:r>
              <a:rPr lang="en-US" altLang="zh-CN" sz="1800" b="1" i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ru-RU" altLang="zh-CN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9" name="Picture 9" descr="http://img-fotki.yandex.ru/get/2814/160585884.13/0_91fc7_4b9cd97_XL.jpg">
            <a:extLst>
              <a:ext uri="{FF2B5EF4-FFF2-40B4-BE49-F238E27FC236}">
                <a16:creationId xmlns:a16="http://schemas.microsoft.com/office/drawing/2014/main" id="{CE4BF6BE-6261-4FE1-B2E8-D20EFFA57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0" y="6143644"/>
            <a:ext cx="1071570" cy="4990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55" name="Picture 15" descr="http://i65.beon.ru/63/43/584363/92/46454292/Sky_BK_Umbrella.png">
            <a:extLst>
              <a:ext uri="{FF2B5EF4-FFF2-40B4-BE49-F238E27FC236}">
                <a16:creationId xmlns:a16="http://schemas.microsoft.com/office/drawing/2014/main" id="{69FFEDDD-BE88-4285-AF5E-CC6A1F47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286388"/>
            <a:ext cx="1571635" cy="13277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57" name="Picture 17" descr="http://www.rybnadzor.com/wp-content/uploads/2013/11/17%D1%80.jpg">
            <a:extLst>
              <a:ext uri="{FF2B5EF4-FFF2-40B4-BE49-F238E27FC236}">
                <a16:creationId xmlns:a16="http://schemas.microsoft.com/office/drawing/2014/main" id="{E0C0DA43-410B-4A17-B7AA-3792B2D7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286388"/>
            <a:ext cx="1785950" cy="13394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1" name="Picture 21" descr="http://crazy-frankenstein.com/free-wallpapers-files/seasonal-wallpapers/summer-time-wallpapers/summer-time-vacation-wallpapers-1600x1200.jpg">
            <a:extLst>
              <a:ext uri="{FF2B5EF4-FFF2-40B4-BE49-F238E27FC236}">
                <a16:creationId xmlns:a16="http://schemas.microsoft.com/office/drawing/2014/main" id="{159C4E6B-6F88-421C-9536-1D3502EE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5357826"/>
            <a:ext cx="1785950" cy="13394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3" name="Picture 23" descr="http://s8.favim.com/orig/150823/beach-summer-lifeguards-chair-Favim.com-3169879.jpg">
            <a:extLst>
              <a:ext uri="{FF2B5EF4-FFF2-40B4-BE49-F238E27FC236}">
                <a16:creationId xmlns:a16="http://schemas.microsoft.com/office/drawing/2014/main" id="{EF5239B0-C540-48CB-AA29-41F5FF97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3143248"/>
            <a:ext cx="1357322" cy="20359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5" name="Picture 25" descr="http://www.sochi-schools.ru/99/userfiles/ReSSRi%281%29.png">
            <a:extLst>
              <a:ext uri="{FF2B5EF4-FFF2-40B4-BE49-F238E27FC236}">
                <a16:creationId xmlns:a16="http://schemas.microsoft.com/office/drawing/2014/main" id="{D2AF138F-68CD-40DC-AB15-1A776E01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5214950"/>
            <a:ext cx="1571636" cy="14766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7" name="Picture 27" descr="http://www.toyz.ru/pics/3/3/3/3/9/8/i/000232152_000235861.jpg">
            <a:extLst>
              <a:ext uri="{FF2B5EF4-FFF2-40B4-BE49-F238E27FC236}">
                <a16:creationId xmlns:a16="http://schemas.microsoft.com/office/drawing/2014/main" id="{3EAB8211-E03D-4B9D-98AE-2CF2CC73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02" y="1357298"/>
            <a:ext cx="1500198" cy="16602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9" name="Picture 29" descr="http://www.visualphotos.com/photo/2x4046503/different-types-of-objects.jpg">
            <a:extLst>
              <a:ext uri="{FF2B5EF4-FFF2-40B4-BE49-F238E27FC236}">
                <a16:creationId xmlns:a16="http://schemas.microsoft.com/office/drawing/2014/main" id="{61502F56-1D26-4E85-9EF1-7FC1AEE4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000240"/>
            <a:ext cx="2606363" cy="30003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278" name="Picture 31" descr="http://sch3.chashniki.edu.by/en/sm_full.aspx?guid=5113">
            <a:extLst>
              <a:ext uri="{FF2B5EF4-FFF2-40B4-BE49-F238E27FC236}">
                <a16:creationId xmlns:a16="http://schemas.microsoft.com/office/drawing/2014/main" id="{F622CE2E-FCBE-834B-BD93-EA7953B0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82763"/>
            <a:ext cx="39290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1FB19CD8-6EDF-4C96-AB86-C26D5D2FF4C8}"/>
              </a:ext>
            </a:extLst>
          </p:cNvPr>
          <p:cNvSpPr/>
          <p:nvPr/>
        </p:nvSpPr>
        <p:spPr>
          <a:xfrm>
            <a:off x="285750" y="2071688"/>
            <a:ext cx="428625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</a:rPr>
              <a:t>1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43DCCEF-676D-41F9-9973-FC5F0BFCAF4E}"/>
              </a:ext>
            </a:extLst>
          </p:cNvPr>
          <p:cNvSpPr/>
          <p:nvPr/>
        </p:nvSpPr>
        <p:spPr>
          <a:xfrm>
            <a:off x="7929563" y="435768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1366</Words>
  <Application>Microsoft Macintosh PowerPoint</Application>
  <PresentationFormat>Экран (4:3)</PresentationFormat>
  <Paragraphs>194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宋体</vt:lpstr>
      <vt:lpstr>Times New Roman</vt:lpstr>
      <vt:lpstr>Bookman Old Style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Еленга Берюхова</dc:creator>
  <cp:lastModifiedBy>пользователь Microsoft Office</cp:lastModifiedBy>
  <cp:revision>68</cp:revision>
  <dcterms:created xsi:type="dcterms:W3CDTF">2013-12-24T02:53:14Z</dcterms:created>
  <dcterms:modified xsi:type="dcterms:W3CDTF">2020-05-02T13:15:05Z</dcterms:modified>
</cp:coreProperties>
</file>