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sldIdLst>
    <p:sldId id="362" r:id="rId2"/>
    <p:sldId id="363" r:id="rId3"/>
    <p:sldId id="368" r:id="rId4"/>
    <p:sldId id="369" r:id="rId5"/>
    <p:sldId id="370" r:id="rId6"/>
    <p:sldId id="375" r:id="rId7"/>
    <p:sldId id="379" r:id="rId8"/>
    <p:sldId id="371" r:id="rId9"/>
    <p:sldId id="373" r:id="rId10"/>
    <p:sldId id="374" r:id="rId11"/>
    <p:sldId id="376" r:id="rId12"/>
    <p:sldId id="377" r:id="rId13"/>
    <p:sldId id="365" r:id="rId14"/>
    <p:sldId id="378" r:id="rId15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18" autoAdjust="0"/>
    <p:restoredTop sz="94674" autoAdjust="0"/>
  </p:normalViewPr>
  <p:slideViewPr>
    <p:cSldViewPr>
      <p:cViewPr varScale="1">
        <p:scale>
          <a:sx n="124" d="100"/>
          <a:sy n="124" d="100"/>
        </p:scale>
        <p:origin x="142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3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16938F-4DDD-5245-A819-763C0B8EE8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47878F-4C48-2846-84C8-0B9E174DFC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302C86-67E1-1844-B6EC-0609F97359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D38982-CB3A-1441-BF58-38098122F831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218732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412A05-3442-7844-AF3C-275A224FDC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DA8181-DFFE-8347-BC06-F1350830F2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36259-7EDE-464D-ABB7-974E8AF11C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DB04E9-3DE0-8D49-AE0D-86479CE39CFB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91116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669AF5-84D8-3648-885C-354C12F00B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1AFC72-20DC-4647-8168-B28F4CA5C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AFED78-2D47-5243-9828-E6793B4756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46A343-74D8-A149-BFE0-0CE5B9611C9C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520398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7AEA50-91ED-1546-B9CF-32215BA61D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856004-B605-5447-9869-FEF9AF964F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BCD065-8BEC-6A43-8954-E760524829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4E6D4-A197-6846-A346-C1A3C9423999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801353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3DC67A-2D60-6C44-930C-835E352EE4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3AA756-265E-5145-9A98-36E4A18EA8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B9BF0A-EEB5-4E49-84AF-84DBB88077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EB8AEB-71BE-8940-9ED5-07A70F6EE6F8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738085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45913D-0A18-EC4B-8B9B-717B841CCC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B30B2A-F9E4-6E43-BA63-EEA334FC5B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372C41-B6DF-DD49-9CB2-06312FD083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A2ACFE-3C81-CF46-9BB2-B04D8E94BAF3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478251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8BC9A5-6C1C-0547-8355-57FB6CE508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30AFD2-25E7-A348-946F-2D7A9DF133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2773E5-4485-0940-A525-4FD685B10D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BE02C6-152D-1E4C-9C9A-F31147E26454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50409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8EC46C6-B099-EC4E-AC3C-1EF9E5CCA9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456C96B-423D-0E48-936F-683E3B715C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ECA7607-3E91-5F48-A32E-843B91240D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C60061-D564-9047-B2D9-5D08AC3BDF8D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819972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971B80F-1186-CE4A-B54A-B72FBB2E97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C34D3CB-F5CB-D24D-ADDD-6D279BD7DD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5C81818-A0BF-A14F-B6D3-DEB7AC2E52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A9DB6F-ADCC-CC47-A468-31CB836755FA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129107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C207515-73DE-964C-BD9A-FBF34E1D38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DEFE028-275B-054E-B504-2C5AB78C8C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253051-4D3B-7845-BA5B-EFE27AB3D0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B069EA-BE22-0840-92B4-72A9EF545922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537368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B7C572-B4D5-724A-AC2D-938A98DED7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4BE9D0-1925-9641-948E-0E976E98A4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2902CA-2761-194E-9339-6F8B90FE04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23AF72-E7D8-8344-81F8-F753E2F14114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853756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DBF0F9-EEAA-C44A-A6D7-8AFEAB9494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592A6C-B3B6-CC43-91BE-3C16DB30DE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64D6EC-877C-6D47-8B96-AE4060E54E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AC1C9-33A2-BE4D-902B-DE2527342611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016167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B685BA4-9BFD-5E4A-BDD9-C202D0DCDB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6D68C61-5EEE-ED43-8DC1-0D71674915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/>
              <a:t>Haga clic para modificar el estilo de texto del patrón</a:t>
            </a:r>
          </a:p>
          <a:p>
            <a:pPr lvl="1"/>
            <a:r>
              <a:rPr lang="es-ES" altLang="ru-RU"/>
              <a:t>Segundo nivel</a:t>
            </a:r>
          </a:p>
          <a:p>
            <a:pPr lvl="2"/>
            <a:r>
              <a:rPr lang="es-ES" altLang="ru-RU"/>
              <a:t>Tercer nivel</a:t>
            </a:r>
          </a:p>
          <a:p>
            <a:pPr lvl="3"/>
            <a:r>
              <a:rPr lang="es-ES" altLang="ru-RU"/>
              <a:t>Cuarto nivel</a:t>
            </a:r>
          </a:p>
          <a:p>
            <a:pPr lvl="4"/>
            <a:r>
              <a:rPr lang="es-ES" altLang="ru-RU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B3294EC-8919-4616-BBB1-71109C001EA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63F7360-AB71-4EC2-9439-FC9DE58B12F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A473BD9-37D1-45BB-B1F7-1E43858704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6A9A048-3319-CF47-8303-A9DE83F3746C}" type="slidenum">
              <a:rPr lang="es-ES" altLang="ru-RU"/>
              <a:pPr/>
              <a:t>‹#›</a:t>
            </a:fld>
            <a:endParaRPr lang="es-E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44.jpeg"/><Relationship Id="rId4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jpeg"/><Relationship Id="rId4" Type="http://schemas.openxmlformats.org/officeDocument/2006/relationships/image" Target="../media/image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gif"/><Relationship Id="rId5" Type="http://schemas.openxmlformats.org/officeDocument/2006/relationships/hyperlink" Target="http://www.smayli.ru/smile/multyashki-1805.html" TargetMode="External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png"/><Relationship Id="rId3" Type="http://schemas.openxmlformats.org/officeDocument/2006/relationships/image" Target="../media/image7.gif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gif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7.gif"/><Relationship Id="rId7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7.gif"/><Relationship Id="rId7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8.gif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7.gif"/><Relationship Id="rId7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7.gif"/><Relationship Id="rId7" Type="http://schemas.openxmlformats.org/officeDocument/2006/relationships/image" Target="../media/image3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7.gif"/><Relationship Id="rId7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8.gif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>
            <a:extLst>
              <a:ext uri="{FF2B5EF4-FFF2-40B4-BE49-F238E27FC236}">
                <a16:creationId xmlns:a16="http://schemas.microsoft.com/office/drawing/2014/main" id="{978E9AAE-44CF-CA48-8934-9BB5F5A7E1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051" name="Picture 2" descr="http://img-fotki.yandex.ru/get/6417/181450557.7/0_9574e_4781011e_orig.jpg">
            <a:extLst>
              <a:ext uri="{FF2B5EF4-FFF2-40B4-BE49-F238E27FC236}">
                <a16:creationId xmlns:a16="http://schemas.microsoft.com/office/drawing/2014/main" id="{3B70EC23-A146-464A-9B73-124B2E79C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2" descr="http://static1.fjcdn.com/thumbnails/comments/4033017+_fab9da4b2a09e3503fa2f5a29e9c12a5.gif">
            <a:extLst>
              <a:ext uri="{FF2B5EF4-FFF2-40B4-BE49-F238E27FC236}">
                <a16:creationId xmlns:a16="http://schemas.microsoft.com/office/drawing/2014/main" id="{42CC8E67-3434-CC43-95CF-6E0CDDF2D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3" y="0"/>
            <a:ext cx="950118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Объект 2">
            <a:extLst>
              <a:ext uri="{FF2B5EF4-FFF2-40B4-BE49-F238E27FC236}">
                <a16:creationId xmlns:a16="http://schemas.microsoft.com/office/drawing/2014/main" id="{EB75B7D1-ECA4-4F46-8290-CD620B9DE5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4363" y="79375"/>
            <a:ext cx="1268412" cy="1312863"/>
          </a:xfr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8273879-0F82-4C3A-AA0B-6572861AF6D6}"/>
              </a:ext>
            </a:extLst>
          </p:cNvPr>
          <p:cNvSpPr/>
          <p:nvPr/>
        </p:nvSpPr>
        <p:spPr>
          <a:xfrm>
            <a:off x="1470591" y="1391517"/>
            <a:ext cx="6072198" cy="34778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4400" b="1" dirty="0">
                <a:ln/>
                <a:solidFill>
                  <a:srgbClr val="0070C0"/>
                </a:solidFill>
                <a:latin typeface="Arial" charset="0"/>
                <a:cs typeface="Arial" charset="0"/>
              </a:rPr>
              <a:t>Правила </a:t>
            </a:r>
          </a:p>
          <a:p>
            <a:pPr algn="ctr" eaLnBrk="1" hangingPunct="1">
              <a:defRPr/>
            </a:pPr>
            <a:r>
              <a:rPr lang="ru-RU" sz="4400" b="1" dirty="0">
                <a:ln/>
                <a:solidFill>
                  <a:srgbClr val="0070C0"/>
                </a:solidFill>
                <a:latin typeface="Arial" charset="0"/>
                <a:cs typeface="Arial" charset="0"/>
              </a:rPr>
              <a:t>безопасного поведения на воде в осеннее и зимнее время</a:t>
            </a:r>
          </a:p>
        </p:txBody>
      </p:sp>
      <p:pic>
        <p:nvPicPr>
          <p:cNvPr id="2055" name="Picture 6" descr="http://russianpoetry.ru/images/photos/medium/article219910.jpg">
            <a:extLst>
              <a:ext uri="{FF2B5EF4-FFF2-40B4-BE49-F238E27FC236}">
                <a16:creationId xmlns:a16="http://schemas.microsoft.com/office/drawing/2014/main" id="{0EAA3D52-5057-7944-BB3A-50BBB2B068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4691063"/>
            <a:ext cx="45958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Рисунок 4">
            <a:extLst>
              <a:ext uri="{FF2B5EF4-FFF2-40B4-BE49-F238E27FC236}">
                <a16:creationId xmlns:a16="http://schemas.microsoft.com/office/drawing/2014/main" id="{5DCE6CE5-6EF8-A445-8FFE-F4FADD9C7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92075"/>
            <a:ext cx="1069975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:a16="http://schemas.microsoft.com/office/drawing/2014/main" id="{5312FB89-0EFF-5842-AF35-0F55EC746F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1267" name="Содержимое 2">
            <a:extLst>
              <a:ext uri="{FF2B5EF4-FFF2-40B4-BE49-F238E27FC236}">
                <a16:creationId xmlns:a16="http://schemas.microsoft.com/office/drawing/2014/main" id="{BD058F47-5AA9-BE49-9D72-5530BA72B1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1268" name="Picture 2" descr="http://img-fotki.yandex.ru/get/6417/181450557.7/0_9574e_4781011e_orig.jpg">
            <a:extLst>
              <a:ext uri="{FF2B5EF4-FFF2-40B4-BE49-F238E27FC236}">
                <a16:creationId xmlns:a16="http://schemas.microsoft.com/office/drawing/2014/main" id="{DBF34B62-9ACD-5044-A9DF-DE3D1D9C4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" descr="http://s57.radikal.ru/i155/1201/af/1ccb9c662068.gif">
            <a:extLst>
              <a:ext uri="{FF2B5EF4-FFF2-40B4-BE49-F238E27FC236}">
                <a16:creationId xmlns:a16="http://schemas.microsoft.com/office/drawing/2014/main" id="{9ED7AA8B-C168-1F46-BC11-4C007E96C8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156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4" descr="http://content.foto.mail.ru/mail/gasychka/_animated/i-2343.gif">
            <a:extLst>
              <a:ext uri="{FF2B5EF4-FFF2-40B4-BE49-F238E27FC236}">
                <a16:creationId xmlns:a16="http://schemas.microsoft.com/office/drawing/2014/main" id="{E3FAB139-F018-C143-8555-747A3AD32A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Прямоугольник 6">
            <a:extLst>
              <a:ext uri="{FF2B5EF4-FFF2-40B4-BE49-F238E27FC236}">
                <a16:creationId xmlns:a16="http://schemas.microsoft.com/office/drawing/2014/main" id="{EE32060B-215D-9C43-9587-48321DD20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438" y="214313"/>
            <a:ext cx="6357937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    </a:t>
            </a:r>
            <a:r>
              <a:rPr lang="ru-RU" altLang="ru-RU" sz="1600"/>
              <a:t> </a:t>
            </a:r>
            <a:r>
              <a:rPr lang="ru-RU" altLang="ru-RU" sz="1600" b="1">
                <a:solidFill>
                  <a:srgbClr val="CF1313"/>
                </a:solidFill>
                <a:latin typeface="Verdana" panose="020B0604030504040204" pitchFamily="34" charset="0"/>
              </a:rPr>
              <a:t>• Если Вы провалились под лед, старайтесь передвигаться к тому краю полыньи, откуда идет течение. Это гарантия, что Вас не затянет под лед. Добравшись до края полыньи, старайтесь как можно больше высунуться из воды, чтобы налечь грудью на закраину и забросить ногу на край льда. Если лед выдержал, осторожно перевернитесь на спину и медленно ползите к берегу. Выбравшись на сушу, поспешите как-нибудь согреться. Охлаждение может вызвать серьезные осложнения.</a:t>
            </a:r>
            <a:br>
              <a:rPr lang="ru-RU" altLang="ru-RU" sz="1600"/>
            </a:br>
            <a:endParaRPr lang="ru-RU" altLang="ru-RU" sz="1600"/>
          </a:p>
        </p:txBody>
      </p:sp>
      <p:pic>
        <p:nvPicPr>
          <p:cNvPr id="63492" name="Picture 4" descr="http://pobashkirii.ru/wp-content/uploads/2015/03/Chelovek_provalilsya_pod_led1.jpg">
            <a:extLst>
              <a:ext uri="{FF2B5EF4-FFF2-40B4-BE49-F238E27FC236}">
                <a16:creationId xmlns:a16="http://schemas.microsoft.com/office/drawing/2014/main" id="{C08CD61A-27D4-48DF-9639-2434B5E80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5000636"/>
            <a:ext cx="4214842" cy="16676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494" name="Picture 6" descr="http://slinky.me/uploads/pic/8/tumblr_nash8tLaf71tey505o1_500.gif">
            <a:extLst>
              <a:ext uri="{FF2B5EF4-FFF2-40B4-BE49-F238E27FC236}">
                <a16:creationId xmlns:a16="http://schemas.microsoft.com/office/drawing/2014/main" id="{2A46F7A6-68B9-405D-8385-7107F68C2A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3071810"/>
            <a:ext cx="2923620" cy="164307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3498" name="Picture 10" descr="http://mypresentation.ru/documents/6ab830de3322b66281c9366d4f98cc25/img11.jpg">
            <a:extLst>
              <a:ext uri="{FF2B5EF4-FFF2-40B4-BE49-F238E27FC236}">
                <a16:creationId xmlns:a16="http://schemas.microsoft.com/office/drawing/2014/main" id="{75013EF2-62ED-498A-BF44-A22097F17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9124" y="2928934"/>
            <a:ext cx="4572032" cy="342902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id="{4A17EE7D-7FD6-704F-B250-D5C2E6F6A8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2291" name="Содержимое 2">
            <a:extLst>
              <a:ext uri="{FF2B5EF4-FFF2-40B4-BE49-F238E27FC236}">
                <a16:creationId xmlns:a16="http://schemas.microsoft.com/office/drawing/2014/main" id="{7BB43C34-1391-D44C-8E4E-E5AFA045A8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2292" name="Picture 2" descr="http://img-fotki.yandex.ru/get/6417/181450557.7/0_9574e_4781011e_orig.jpg">
            <a:extLst>
              <a:ext uri="{FF2B5EF4-FFF2-40B4-BE49-F238E27FC236}">
                <a16:creationId xmlns:a16="http://schemas.microsoft.com/office/drawing/2014/main" id="{4A0656A5-6FC7-4E4A-A0E2-939CFBB90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" descr="http://s57.radikal.ru/i155/1201/af/1ccb9c662068.gif">
            <a:extLst>
              <a:ext uri="{FF2B5EF4-FFF2-40B4-BE49-F238E27FC236}">
                <a16:creationId xmlns:a16="http://schemas.microsoft.com/office/drawing/2014/main" id="{EDCD8A6E-612B-A747-9112-E6F3570147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156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 descr="http://content.foto.mail.ru/mail/gasychka/_animated/i-2343.gif">
            <a:extLst>
              <a:ext uri="{FF2B5EF4-FFF2-40B4-BE49-F238E27FC236}">
                <a16:creationId xmlns:a16="http://schemas.microsoft.com/office/drawing/2014/main" id="{6B784DBE-1E1D-ED4A-8B2A-10D8C29F28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Прямоугольник 6">
            <a:extLst>
              <a:ext uri="{FF2B5EF4-FFF2-40B4-BE49-F238E27FC236}">
                <a16:creationId xmlns:a16="http://schemas.microsoft.com/office/drawing/2014/main" id="{D079D6D1-1381-FA46-9FF1-74C1B69DE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75" y="214313"/>
            <a:ext cx="6215063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    </a:t>
            </a:r>
            <a:r>
              <a:rPr lang="ru-RU" altLang="ru-RU" sz="1600" b="1">
                <a:solidFill>
                  <a:srgbClr val="CF1313"/>
                </a:solidFill>
                <a:latin typeface="Verdana" panose="020B0604030504040204" pitchFamily="34" charset="0"/>
              </a:rPr>
              <a:t> • Если на Ваших глазах кто-то провалился под лед, вооружитесь любой палкой, шестом или доской и осторожно, ползком двигайтесь к полынье. Доползти следует до такого места, с которого легко можно кинуть ремень, сумку на ремне или протянуть лыжную палку. Когда находящийся в воде человек ухватится за протянутый предмет, аккуратно вытаскивайте его из воды. Выбравшись из полыньи, отползите подальше от ее края.</a:t>
            </a:r>
            <a:br>
              <a:rPr lang="ru-RU" altLang="ru-RU" sz="1800"/>
            </a:br>
            <a:endParaRPr lang="ru-RU" altLang="ru-RU" sz="1800"/>
          </a:p>
        </p:txBody>
      </p:sp>
      <p:pic>
        <p:nvPicPr>
          <p:cNvPr id="64514" name="Picture 2" descr="http://dommil.com/images/upload/articles/23_sluchai_na_reke.jpg">
            <a:extLst>
              <a:ext uri="{FF2B5EF4-FFF2-40B4-BE49-F238E27FC236}">
                <a16:creationId xmlns:a16="http://schemas.microsoft.com/office/drawing/2014/main" id="{7C54C6B7-D01B-45EE-B384-FEFB7B1AD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2857496"/>
            <a:ext cx="2667018" cy="200026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4516" name="Picture 4" descr="http://podelise.ru/tw_files/200/d-199866/7z-docs/1_html_m755d625a.png">
            <a:extLst>
              <a:ext uri="{FF2B5EF4-FFF2-40B4-BE49-F238E27FC236}">
                <a16:creationId xmlns:a16="http://schemas.microsoft.com/office/drawing/2014/main" id="{BDFBB248-CFD0-49D6-A059-C49CB5B0E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62" y="5143512"/>
            <a:ext cx="2179159" cy="157163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4518" name="Picture 6" descr="http://900igr.net/datas/obg/Tonkij-ljod/0017-017-Tonkij-ljod.jpg">
            <a:extLst>
              <a:ext uri="{FF2B5EF4-FFF2-40B4-BE49-F238E27FC236}">
                <a16:creationId xmlns:a16="http://schemas.microsoft.com/office/drawing/2014/main" id="{3AB03858-3BAC-4A97-88FD-1A9C10D6A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67" y="2786058"/>
            <a:ext cx="5048285" cy="378621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160DB20C-F947-B940-83F4-8103DD93B1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3315" name="Содержимое 2">
            <a:extLst>
              <a:ext uri="{FF2B5EF4-FFF2-40B4-BE49-F238E27FC236}">
                <a16:creationId xmlns:a16="http://schemas.microsoft.com/office/drawing/2014/main" id="{354F4AB2-1D3C-A944-AD2E-20F355F0FB3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3316" name="Picture 2" descr="http://img-fotki.yandex.ru/get/6417/181450557.7/0_9574e_4781011e_orig.jpg">
            <a:extLst>
              <a:ext uri="{FF2B5EF4-FFF2-40B4-BE49-F238E27FC236}">
                <a16:creationId xmlns:a16="http://schemas.microsoft.com/office/drawing/2014/main" id="{148D5889-45FB-504B-BF9A-EB27BDF66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http://s57.radikal.ru/i155/1201/af/1ccb9c662068.gif">
            <a:extLst>
              <a:ext uri="{FF2B5EF4-FFF2-40B4-BE49-F238E27FC236}">
                <a16:creationId xmlns:a16="http://schemas.microsoft.com/office/drawing/2014/main" id="{A9CFB1A0-C15C-0349-804E-CF55DCFE76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156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 descr="http://content.foto.mail.ru/mail/gasychka/_animated/i-2343.gif">
            <a:extLst>
              <a:ext uri="{FF2B5EF4-FFF2-40B4-BE49-F238E27FC236}">
                <a16:creationId xmlns:a16="http://schemas.microsoft.com/office/drawing/2014/main" id="{D85CB9AB-2E83-F74B-B1B1-DA2E86CBCE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Прямоугольник 6">
            <a:extLst>
              <a:ext uri="{FF2B5EF4-FFF2-40B4-BE49-F238E27FC236}">
                <a16:creationId xmlns:a16="http://schemas.microsoft.com/office/drawing/2014/main" id="{03AD727B-3626-CA43-B4E7-E85243573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0" y="214313"/>
            <a:ext cx="6072188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F1313"/>
                </a:solidFill>
                <a:latin typeface="Verdana" panose="020B0604030504040204" pitchFamily="34" charset="0"/>
              </a:rPr>
              <a:t>В случае, когда по близости нет теплого помещения необходимо:</a:t>
            </a:r>
            <a:br>
              <a:rPr lang="ru-RU" altLang="ru-RU" sz="1800" b="1">
                <a:solidFill>
                  <a:srgbClr val="CF1313"/>
                </a:solidFill>
                <a:latin typeface="Verdana" panose="020B0604030504040204" pitchFamily="34" charset="0"/>
              </a:rPr>
            </a:br>
            <a:r>
              <a:rPr lang="ru-RU" altLang="ru-RU" sz="1800" b="1">
                <a:solidFill>
                  <a:srgbClr val="CF1313"/>
                </a:solidFill>
                <a:latin typeface="Verdana" panose="020B0604030504040204" pitchFamily="34" charset="0"/>
              </a:rPr>
              <a:t>-  раздеться и хорошо выжать одежду так, как переход в мокрой одежде более опасен;</a:t>
            </a:r>
            <a:br>
              <a:rPr lang="ru-RU" altLang="ru-RU" sz="1800" b="1">
                <a:solidFill>
                  <a:srgbClr val="CF1313"/>
                </a:solidFill>
                <a:latin typeface="Verdana" panose="020B0604030504040204" pitchFamily="34" charset="0"/>
              </a:rPr>
            </a:br>
            <a:r>
              <a:rPr lang="ru-RU" altLang="ru-RU" sz="1800" b="1">
                <a:solidFill>
                  <a:srgbClr val="CF1313"/>
                </a:solidFill>
                <a:latin typeface="Verdana" panose="020B0604030504040204" pitchFamily="34" charset="0"/>
              </a:rPr>
              <a:t>-  развести костер или согреться движением;</a:t>
            </a:r>
            <a:br>
              <a:rPr lang="ru-RU" altLang="ru-RU" sz="1800" b="1">
                <a:solidFill>
                  <a:srgbClr val="CF1313"/>
                </a:solidFill>
                <a:latin typeface="Verdana" panose="020B0604030504040204" pitchFamily="34" charset="0"/>
              </a:rPr>
            </a:br>
            <a:r>
              <a:rPr lang="ru-RU" altLang="ru-RU" sz="1800" b="1">
                <a:solidFill>
                  <a:srgbClr val="CF1313"/>
                </a:solidFill>
                <a:latin typeface="Verdana" panose="020B0604030504040204" pitchFamily="34" charset="0"/>
              </a:rPr>
              <a:t>-  растереться руками, сухой тканью, </a:t>
            </a:r>
            <a:r>
              <a:rPr lang="ru-RU" altLang="ru-RU" sz="1800" b="1" i="1">
                <a:solidFill>
                  <a:srgbClr val="CF1313"/>
                </a:solidFill>
                <a:latin typeface="Verdana" panose="020B0604030504040204" pitchFamily="34" charset="0"/>
              </a:rPr>
              <a:t>но не снегом.</a:t>
            </a:r>
            <a:br>
              <a:rPr lang="ru-RU" altLang="ru-RU" sz="1800" b="1">
                <a:solidFill>
                  <a:srgbClr val="CF1313"/>
                </a:solidFill>
                <a:latin typeface="Verdana" panose="020B0604030504040204" pitchFamily="34" charset="0"/>
              </a:rPr>
            </a:br>
            <a:endParaRPr lang="ru-RU" altLang="ru-RU" sz="1800" b="1">
              <a:solidFill>
                <a:srgbClr val="CF1313"/>
              </a:solidFill>
              <a:latin typeface="Verdana" panose="020B0604030504040204" pitchFamily="34" charset="0"/>
            </a:endParaRPr>
          </a:p>
        </p:txBody>
      </p:sp>
      <p:pic>
        <p:nvPicPr>
          <p:cNvPr id="13320" name="Picture 2" descr="http://school7kimovsk.ucoz.ru/_si/0/47571658.jpg">
            <a:extLst>
              <a:ext uri="{FF2B5EF4-FFF2-40B4-BE49-F238E27FC236}">
                <a16:creationId xmlns:a16="http://schemas.microsoft.com/office/drawing/2014/main" id="{5EE9AC86-25D1-CA4F-9090-6888889AC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786063"/>
            <a:ext cx="5214938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 descr="http://memeguy.com/photos/images/beach-fire-13884.gif">
            <a:extLst>
              <a:ext uri="{FF2B5EF4-FFF2-40B4-BE49-F238E27FC236}">
                <a16:creationId xmlns:a16="http://schemas.microsoft.com/office/drawing/2014/main" id="{94D1A1DB-BB25-4955-BF0E-7CE1B4DC6C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3071810"/>
            <a:ext cx="2332669" cy="342902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B47500CA-EA4D-6241-80E0-70577058B2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4339" name="Содержимое 2">
            <a:extLst>
              <a:ext uri="{FF2B5EF4-FFF2-40B4-BE49-F238E27FC236}">
                <a16:creationId xmlns:a16="http://schemas.microsoft.com/office/drawing/2014/main" id="{068849E8-70EA-0F4B-AB2A-FCBAA160EB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4340" name="Picture 2" descr="http://img-fotki.yandex.ru/get/6417/181450557.7/0_9574e_4781011e_orig.jpg">
            <a:extLst>
              <a:ext uri="{FF2B5EF4-FFF2-40B4-BE49-F238E27FC236}">
                <a16:creationId xmlns:a16="http://schemas.microsoft.com/office/drawing/2014/main" id="{6366170E-C654-F442-A023-3FFDA430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http://schsnezhinskar.educhel.ru/files/samoobsledovanie/bezopasnost/2.png">
            <a:extLst>
              <a:ext uri="{FF2B5EF4-FFF2-40B4-BE49-F238E27FC236}">
                <a16:creationId xmlns:a16="http://schemas.microsoft.com/office/drawing/2014/main" id="{267A3691-EC9C-43BD-8647-D1DC72176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071546"/>
            <a:ext cx="7713606" cy="545251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342" name="Picture 2" descr="http://s57.radikal.ru/i155/1201/af/1ccb9c662068.gif">
            <a:extLst>
              <a:ext uri="{FF2B5EF4-FFF2-40B4-BE49-F238E27FC236}">
                <a16:creationId xmlns:a16="http://schemas.microsoft.com/office/drawing/2014/main" id="{133EB7E6-BB11-9D4C-817A-31BFF99B55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156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4" descr="http://content.foto.mail.ru/mail/gasychka/_animated/i-2343.gif">
            <a:extLst>
              <a:ext uri="{FF2B5EF4-FFF2-40B4-BE49-F238E27FC236}">
                <a16:creationId xmlns:a16="http://schemas.microsoft.com/office/drawing/2014/main" id="{94AD570C-3F72-F54D-9BE5-D3D00F045C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1BBCE71-4292-40E6-8D5E-A9DC70DB82F7}"/>
              </a:ext>
            </a:extLst>
          </p:cNvPr>
          <p:cNvSpPr/>
          <p:nvPr/>
        </p:nvSpPr>
        <p:spPr>
          <a:xfrm>
            <a:off x="571500" y="6143625"/>
            <a:ext cx="7715250" cy="42862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073DC600-B95C-DF42-923E-76CC436380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5363" name="Содержимое 2">
            <a:extLst>
              <a:ext uri="{FF2B5EF4-FFF2-40B4-BE49-F238E27FC236}">
                <a16:creationId xmlns:a16="http://schemas.microsoft.com/office/drawing/2014/main" id="{C3555A08-57EB-2044-9FB0-36682F38F0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5364" name="Picture 2" descr="http://img-fotki.yandex.ru/get/6417/181450557.7/0_9574e_4781011e_orig.jpg">
            <a:extLst>
              <a:ext uri="{FF2B5EF4-FFF2-40B4-BE49-F238E27FC236}">
                <a16:creationId xmlns:a16="http://schemas.microsoft.com/office/drawing/2014/main" id="{3B6F6F2C-04CF-4842-8B06-C86917A94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54D9BE1-E069-4C82-AA29-DB3A98BC1AF7}"/>
              </a:ext>
            </a:extLst>
          </p:cNvPr>
          <p:cNvSpPr/>
          <p:nvPr/>
        </p:nvSpPr>
        <p:spPr>
          <a:xfrm>
            <a:off x="1285875" y="6572250"/>
            <a:ext cx="6286500" cy="28575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15366" name="Picture 4" descr="http://content.foto.mail.ru/mail/gasychka/_animated/i-2343.gif">
            <a:extLst>
              <a:ext uri="{FF2B5EF4-FFF2-40B4-BE49-F238E27FC236}">
                <a16:creationId xmlns:a16="http://schemas.microsoft.com/office/drawing/2014/main" id="{91ABEFB0-D0F6-7F48-B043-00BCD8975A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" descr="http://s57.radikal.ru/i155/1201/af/1ccb9c662068.gif">
            <a:extLst>
              <a:ext uri="{FF2B5EF4-FFF2-40B4-BE49-F238E27FC236}">
                <a16:creationId xmlns:a16="http://schemas.microsoft.com/office/drawing/2014/main" id="{F7139400-67AE-7F47-936D-B6A8CB47E9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156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 descr="Анимашки Мультяшки">
            <a:hlinkClick r:id="rId5"/>
            <a:extLst>
              <a:ext uri="{FF2B5EF4-FFF2-40B4-BE49-F238E27FC236}">
                <a16:creationId xmlns:a16="http://schemas.microsoft.com/office/drawing/2014/main" id="{4126E4EC-2BB0-E44F-9AF9-4A963CA2A2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2571750"/>
            <a:ext cx="3571875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6">
            <a:extLst>
              <a:ext uri="{FF2B5EF4-FFF2-40B4-BE49-F238E27FC236}">
                <a16:creationId xmlns:a16="http://schemas.microsoft.com/office/drawing/2014/main" id="{799631AE-0775-4268-B3BF-BC89FE7E5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22" y="928688"/>
            <a:ext cx="60722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7200" b="1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Молодцы 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>
            <a:extLst>
              <a:ext uri="{FF2B5EF4-FFF2-40B4-BE49-F238E27FC236}">
                <a16:creationId xmlns:a16="http://schemas.microsoft.com/office/drawing/2014/main" id="{D5FAF9D2-A272-FD46-98B5-EA661CF8EA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075" name="Содержимое 2">
            <a:extLst>
              <a:ext uri="{FF2B5EF4-FFF2-40B4-BE49-F238E27FC236}">
                <a16:creationId xmlns:a16="http://schemas.microsoft.com/office/drawing/2014/main" id="{151C9EBC-3BB6-DE4B-9077-89A1365885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076" name="Picture 2" descr="http://img-fotki.yandex.ru/get/6417/181450557.7/0_9574e_4781011e_orig.jpg">
            <a:extLst>
              <a:ext uri="{FF2B5EF4-FFF2-40B4-BE49-F238E27FC236}">
                <a16:creationId xmlns:a16="http://schemas.microsoft.com/office/drawing/2014/main" id="{B65AD783-5E9D-3344-9323-8CBA6ECA0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Прямоугольник 10">
            <a:extLst>
              <a:ext uri="{FF2B5EF4-FFF2-40B4-BE49-F238E27FC236}">
                <a16:creationId xmlns:a16="http://schemas.microsoft.com/office/drawing/2014/main" id="{2B7BE8C4-9FE1-0846-8209-7A3FE24D1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188" y="0"/>
            <a:ext cx="6072187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Verdana" panose="020B0604030504040204" pitchFamily="34" charset="0"/>
              </a:rPr>
              <a:t>С наступлением первых осенних заморозков вода в водоемах покрывается льдом. Начинается период ледостава. С образованием первого льда люди выходят на водоем по различным причинам.</a:t>
            </a:r>
            <a:br>
              <a:rPr lang="ru-RU" altLang="ru-RU" sz="1800" b="1">
                <a:solidFill>
                  <a:srgbClr val="0070C0"/>
                </a:solidFill>
                <a:latin typeface="Verdana" panose="020B0604030504040204" pitchFamily="34" charset="0"/>
              </a:rPr>
            </a:br>
            <a:r>
              <a:rPr lang="ru-RU" altLang="ru-RU" sz="1800" b="1">
                <a:solidFill>
                  <a:srgbClr val="0070C0"/>
                </a:solidFill>
                <a:latin typeface="Verdana" panose="020B0604030504040204" pitchFamily="34" charset="0"/>
              </a:rPr>
              <a:t>Можно значительно сократить маршрут при переходе по льду с одного берега на другой, лихо прокатиться по гладкой и блестящей поверхности на коньках, поиграть в хоккей и т.п.</a:t>
            </a:r>
            <a:br>
              <a:rPr lang="ru-RU" altLang="ru-RU" sz="1800"/>
            </a:br>
            <a:endParaRPr lang="ru-RU" altLang="ru-RU" sz="1800"/>
          </a:p>
        </p:txBody>
      </p:sp>
      <p:pic>
        <p:nvPicPr>
          <p:cNvPr id="3078" name="Picture 2" descr="http://s57.radikal.ru/i155/1201/af/1ccb9c662068.gif">
            <a:extLst>
              <a:ext uri="{FF2B5EF4-FFF2-40B4-BE49-F238E27FC236}">
                <a16:creationId xmlns:a16="http://schemas.microsoft.com/office/drawing/2014/main" id="{F58F90C9-9664-3D4C-ABEB-A1D6755B13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156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http://content.foto.mail.ru/mail/gasychka/_animated/i-2343.gif">
            <a:extLst>
              <a:ext uri="{FF2B5EF4-FFF2-40B4-BE49-F238E27FC236}">
                <a16:creationId xmlns:a16="http://schemas.microsoft.com/office/drawing/2014/main" id="{57CCF58F-101B-7D41-830F-BDA7CF8C46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 descr="http://olshanka.ru/pic/41_c00511ed5ce341328fe4b715c2c03f56914a8e1d">
            <a:extLst>
              <a:ext uri="{FF2B5EF4-FFF2-40B4-BE49-F238E27FC236}">
                <a16:creationId xmlns:a16="http://schemas.microsoft.com/office/drawing/2014/main" id="{9A162A97-7F15-4334-8F0C-3CA9DE8D6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82" y="1160475"/>
            <a:ext cx="1643074" cy="124078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2232" name="Picture 8" descr="http://westzap.ru/uploads/posts/2012-11/1352697050_b78523c0f05ce3f6f2fe64dac8987be6.jpg">
            <a:extLst>
              <a:ext uri="{FF2B5EF4-FFF2-40B4-BE49-F238E27FC236}">
                <a16:creationId xmlns:a16="http://schemas.microsoft.com/office/drawing/2014/main" id="{C9C8038E-1C88-4B86-B224-35C33A1F9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64" y="2714620"/>
            <a:ext cx="2071702" cy="155377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2236" name="Picture 12" descr="http://img-fotki.yandex.ru/get/4706/104501143.e/0_57713_ebc49b24_L.jpg">
            <a:extLst>
              <a:ext uri="{FF2B5EF4-FFF2-40B4-BE49-F238E27FC236}">
                <a16:creationId xmlns:a16="http://schemas.microsoft.com/office/drawing/2014/main" id="{DB0693FF-D674-41B1-A9D0-46192A4C6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2821777"/>
            <a:ext cx="5119723" cy="383979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083" name="Picture 10" descr="http://s6.tinypic.com/25gb5n6_th.jpg">
            <a:extLst>
              <a:ext uri="{FF2B5EF4-FFF2-40B4-BE49-F238E27FC236}">
                <a16:creationId xmlns:a16="http://schemas.microsoft.com/office/drawing/2014/main" id="{659B4D6E-2AA2-3C4E-BF3D-AAC9DA7836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5715000"/>
            <a:ext cx="1162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AutoShape 16" descr="http://proxy.whoisaaronbrown.com/proxy/http:/img-fotki.yandex.ru/get/4125/181450557.39/0_9b997_a8ceb44a_orig.jpg">
            <a:extLst>
              <a:ext uri="{FF2B5EF4-FFF2-40B4-BE49-F238E27FC236}">
                <a16:creationId xmlns:a16="http://schemas.microsoft.com/office/drawing/2014/main" id="{2FFBB3B3-1B0C-8748-9C9F-B55B056B0E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3085" name="Picture 18" descr="http://vadim.vostok12.ru/0_67d60_1f0ff3fb_S.jpg">
            <a:extLst>
              <a:ext uri="{FF2B5EF4-FFF2-40B4-BE49-F238E27FC236}">
                <a16:creationId xmlns:a16="http://schemas.microsoft.com/office/drawing/2014/main" id="{1B93E1D4-74AC-0843-9357-C9C1E102E3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5214938"/>
            <a:ext cx="7143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6" name="Picture 22" descr="http://i.gifeye.com/19933.gif">
            <a:extLst>
              <a:ext uri="{FF2B5EF4-FFF2-40B4-BE49-F238E27FC236}">
                <a16:creationId xmlns:a16="http://schemas.microsoft.com/office/drawing/2014/main" id="{4E216C8C-101C-47C9-AF83-98112E2721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72131" y="4857760"/>
            <a:ext cx="3416345" cy="1792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087" name="Picture 19" descr="http://korhynressourcesphotofiltre.k.o.pic.centerblog.net/85l6tk15.gif">
            <a:extLst>
              <a:ext uri="{FF2B5EF4-FFF2-40B4-BE49-F238E27FC236}">
                <a16:creationId xmlns:a16="http://schemas.microsoft.com/office/drawing/2014/main" id="{5D620445-DA50-BD4E-9999-7BB999C265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5357813"/>
            <a:ext cx="7143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21" descr="http://3.bp.blogspot.com/-T2oHfyqdJpQ/TwcGBVMw2iI/AAAAAAAAP0M/koqtiXYKH98/s1600/00101.gif">
            <a:extLst>
              <a:ext uri="{FF2B5EF4-FFF2-40B4-BE49-F238E27FC236}">
                <a16:creationId xmlns:a16="http://schemas.microsoft.com/office/drawing/2014/main" id="{2DA1C639-BBF6-044C-9F9B-8D5A5F1A92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5072063"/>
            <a:ext cx="669925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25" descr="http://img1.123friendster.com/en/sports/24.gif">
            <a:extLst>
              <a:ext uri="{FF2B5EF4-FFF2-40B4-BE49-F238E27FC236}">
                <a16:creationId xmlns:a16="http://schemas.microsoft.com/office/drawing/2014/main" id="{89206350-8302-FE42-B2E6-93ACCF6BD8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72125"/>
            <a:ext cx="50006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>
            <a:extLst>
              <a:ext uri="{FF2B5EF4-FFF2-40B4-BE49-F238E27FC236}">
                <a16:creationId xmlns:a16="http://schemas.microsoft.com/office/drawing/2014/main" id="{89E18BFC-9CF0-C54F-9830-2755C2AB80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099" name="Содержимое 2">
            <a:extLst>
              <a:ext uri="{FF2B5EF4-FFF2-40B4-BE49-F238E27FC236}">
                <a16:creationId xmlns:a16="http://schemas.microsoft.com/office/drawing/2014/main" id="{564049A6-795B-614E-AA92-929CC6213F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100" name="Picture 2" descr="http://img-fotki.yandex.ru/get/6417/181450557.7/0_9574e_4781011e_orig.jpg">
            <a:extLst>
              <a:ext uri="{FF2B5EF4-FFF2-40B4-BE49-F238E27FC236}">
                <a16:creationId xmlns:a16="http://schemas.microsoft.com/office/drawing/2014/main" id="{70E6F73E-8217-D447-BC22-0A9D702A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 descr="http://s57.radikal.ru/i155/1201/af/1ccb9c662068.gif">
            <a:extLst>
              <a:ext uri="{FF2B5EF4-FFF2-40B4-BE49-F238E27FC236}">
                <a16:creationId xmlns:a16="http://schemas.microsoft.com/office/drawing/2014/main" id="{D69E03CA-C016-E542-8D52-F6471CD7D0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156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http://content.foto.mail.ru/mail/gasychka/_animated/i-2343.gif">
            <a:extLst>
              <a:ext uri="{FF2B5EF4-FFF2-40B4-BE49-F238E27FC236}">
                <a16:creationId xmlns:a16="http://schemas.microsoft.com/office/drawing/2014/main" id="{66AC81D6-EF4F-224B-AA6B-AB3CBB38E5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Прямоугольник 7">
            <a:extLst>
              <a:ext uri="{FF2B5EF4-FFF2-40B4-BE49-F238E27FC236}">
                <a16:creationId xmlns:a16="http://schemas.microsoft.com/office/drawing/2014/main" id="{D03880E8-F8CF-6142-99C6-2AAB6D467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438" y="142875"/>
            <a:ext cx="62865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      </a:t>
            </a:r>
            <a:r>
              <a:rPr lang="ru-RU" altLang="ru-RU" sz="1800" b="1">
                <a:solidFill>
                  <a:srgbClr val="306294"/>
                </a:solidFill>
              </a:rPr>
              <a:t> Но нельзя забывать о серьезной опасности, которую таят в себе замерзшие водоемы. Первый лед очень коварен. Не торопитесь выходить на первый лед, он только кажется прочным, а на самом деле он тонкий, слабый и не выдержит тяжести не только взрослого человека, но и ребенка. Молодой лед отличается от старого более темным цветом и тонким ровным снежным покровом без застругов и надувов.</a:t>
            </a:r>
            <a:br>
              <a:rPr lang="ru-RU" altLang="ru-RU" sz="1800"/>
            </a:br>
            <a:endParaRPr lang="ru-RU" altLang="ru-RU" sz="1800"/>
          </a:p>
        </p:txBody>
      </p:sp>
      <p:pic>
        <p:nvPicPr>
          <p:cNvPr id="57346" name="Picture 2" descr="http://ullica.ru/wp-content/uploads/2015/12/%D0%BB%D0%B5%D0%B4.jpg">
            <a:extLst>
              <a:ext uri="{FF2B5EF4-FFF2-40B4-BE49-F238E27FC236}">
                <a16:creationId xmlns:a16="http://schemas.microsoft.com/office/drawing/2014/main" id="{7DFE55A2-E204-41B0-AAA7-CF52A230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857496"/>
            <a:ext cx="2357454" cy="149197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7348" name="Picture 4" descr="http://media.ifunny.com/results/2014/08/10/290sma6jnb.gif">
            <a:extLst>
              <a:ext uri="{FF2B5EF4-FFF2-40B4-BE49-F238E27FC236}">
                <a16:creationId xmlns:a16="http://schemas.microsoft.com/office/drawing/2014/main" id="{E9265056-4AEE-42E2-9FE9-D9AFB9658C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7422" y="3714752"/>
            <a:ext cx="2000264" cy="149734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106" name="Rectangle 5">
            <a:extLst>
              <a:ext uri="{FF2B5EF4-FFF2-40B4-BE49-F238E27FC236}">
                <a16:creationId xmlns:a16="http://schemas.microsoft.com/office/drawing/2014/main" id="{EE321150-AE4E-7D44-9655-C7C22135E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5929313"/>
            <a:ext cx="80724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В зимнее время лед прирастает в сутки: При t - (-5оС)-0,6см</a:t>
            </a:r>
            <a:br>
              <a:rPr lang="ru-RU" altLang="ru-RU" sz="1600" b="1">
                <a:solidFill>
                  <a:srgbClr val="C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1600" b="1">
                <a:solidFill>
                  <a:srgbClr val="C00000"/>
                </a:solidFill>
                <a:cs typeface="Times New Roman" panose="02020603050405020304" pitchFamily="18" charset="0"/>
              </a:rPr>
              <a:t> </a:t>
            </a:r>
            <a:r>
              <a:rPr lang="ru-RU" altLang="ru-RU" sz="1600" b="1">
                <a:solidFill>
                  <a:srgbClr val="C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t - (-25°C)-2, 9 см</a:t>
            </a:r>
            <a:br>
              <a:rPr lang="ru-RU" altLang="ru-RU" sz="1600" b="1">
                <a:solidFill>
                  <a:srgbClr val="C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1600" b="1">
                <a:solidFill>
                  <a:srgbClr val="C00000"/>
                </a:solidFill>
                <a:cs typeface="Times New Roman" panose="02020603050405020304" pitchFamily="18" charset="0"/>
              </a:rPr>
              <a:t> </a:t>
            </a:r>
            <a:r>
              <a:rPr lang="ru-RU" altLang="ru-RU" sz="1600" b="1">
                <a:solidFill>
                  <a:srgbClr val="C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t - (-40°C)-4, 6 см</a:t>
            </a:r>
            <a:endParaRPr lang="ru-RU" altLang="ru-RU" sz="1600" b="1">
              <a:solidFill>
                <a:srgbClr val="C00000"/>
              </a:solidFill>
            </a:endParaRPr>
          </a:p>
        </p:txBody>
      </p:sp>
      <p:pic>
        <p:nvPicPr>
          <p:cNvPr id="57351" name="Picture 7" descr="http://cs405226.userapi.com/v405226201/3d28/EV0CrIlLj2I.jpg">
            <a:extLst>
              <a:ext uri="{FF2B5EF4-FFF2-40B4-BE49-F238E27FC236}">
                <a16:creationId xmlns:a16="http://schemas.microsoft.com/office/drawing/2014/main" id="{821F1C09-FEE4-4093-99C0-0D2D3BBD9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71934" y="2714620"/>
            <a:ext cx="3419941" cy="14287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7353" name="Picture 9" descr="http://sperepuga.com/img/picture/Apr/30/909ec301fe8c943201fb58f0b45586a3/19.jpg">
            <a:extLst>
              <a:ext uri="{FF2B5EF4-FFF2-40B4-BE49-F238E27FC236}">
                <a16:creationId xmlns:a16="http://schemas.microsoft.com/office/drawing/2014/main" id="{F04FECB3-3EA9-4E56-9F77-D283F9348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6512" y="4000504"/>
            <a:ext cx="2560871" cy="14287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>
            <a:extLst>
              <a:ext uri="{FF2B5EF4-FFF2-40B4-BE49-F238E27FC236}">
                <a16:creationId xmlns:a16="http://schemas.microsoft.com/office/drawing/2014/main" id="{5B6AF5E1-02E6-6342-92D2-3BDAD7FF8B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8E5884D2-136D-8B4B-93DF-E95C4308D6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5124" name="Picture 2" descr="http://img-fotki.yandex.ru/get/6417/181450557.7/0_9574e_4781011e_orig.jpg">
            <a:extLst>
              <a:ext uri="{FF2B5EF4-FFF2-40B4-BE49-F238E27FC236}">
                <a16:creationId xmlns:a16="http://schemas.microsoft.com/office/drawing/2014/main" id="{15BF7199-9BCE-5E4B-960E-68887CA1F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http://s57.radikal.ru/i155/1201/af/1ccb9c662068.gif">
            <a:extLst>
              <a:ext uri="{FF2B5EF4-FFF2-40B4-BE49-F238E27FC236}">
                <a16:creationId xmlns:a16="http://schemas.microsoft.com/office/drawing/2014/main" id="{B356B5BF-AFCA-E340-B3CC-35F776C788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156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http://content.foto.mail.ru/mail/gasychka/_animated/i-2343.gif">
            <a:extLst>
              <a:ext uri="{FF2B5EF4-FFF2-40B4-BE49-F238E27FC236}">
                <a16:creationId xmlns:a16="http://schemas.microsoft.com/office/drawing/2014/main" id="{9BEFE66A-1566-2C43-AA4F-8BA36AE751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1">
            <a:extLst>
              <a:ext uri="{FF2B5EF4-FFF2-40B4-BE49-F238E27FC236}">
                <a16:creationId xmlns:a16="http://schemas.microsoft.com/office/drawing/2014/main" id="{A7376421-C7DF-0843-AAB4-E3EDFFE58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75" y="214313"/>
            <a:ext cx="62150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06294"/>
                </a:solidFill>
                <a:cs typeface="Times New Roman" panose="02020603050405020304" pitchFamily="18" charset="0"/>
              </a:rPr>
              <a:t>•</a:t>
            </a:r>
            <a:r>
              <a:rPr lang="ru-RU" altLang="ru-RU" sz="1800" b="1">
                <a:solidFill>
                  <a:srgbClr val="306294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Необходимо помнить, что выходить на осенний лед можно только в крайнем случае с максимальной осторожностью.</a:t>
            </a:r>
            <a:endParaRPr lang="ru-RU" altLang="ru-RU" sz="1800" b="1">
              <a:solidFill>
                <a:srgbClr val="306294"/>
              </a:solidFill>
              <a:cs typeface="Times New Roman" panose="02020603050405020304" pitchFamily="18" charset="0"/>
            </a:endParaRPr>
          </a:p>
        </p:txBody>
      </p:sp>
      <p:sp>
        <p:nvSpPr>
          <p:cNvPr id="5128" name="Прямоугольник 7">
            <a:extLst>
              <a:ext uri="{FF2B5EF4-FFF2-40B4-BE49-F238E27FC236}">
                <a16:creationId xmlns:a16="http://schemas.microsoft.com/office/drawing/2014/main" id="{2AA13864-736C-2341-9996-1A80EB1BC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"/>
            <a:ext cx="9144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08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06294"/>
                </a:solidFill>
                <a:cs typeface="Times New Roman" panose="02020603050405020304" pitchFamily="18" charset="0"/>
              </a:rPr>
              <a:t>•</a:t>
            </a:r>
            <a:r>
              <a:rPr lang="ru-RU" altLang="ru-RU" sz="1800" b="1">
                <a:solidFill>
                  <a:srgbClr val="306294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Во всех случаях, прежде чем сойти с берега на лед, необходимо внимательно осмотреться, наметить маршрут движения и возможного возвращения на берег.</a:t>
            </a:r>
            <a:endParaRPr lang="ru-RU" altLang="ru-RU" sz="1800" b="1">
              <a:solidFill>
                <a:srgbClr val="306294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06294"/>
                </a:solidFill>
                <a:cs typeface="Times New Roman" panose="02020603050405020304" pitchFamily="18" charset="0"/>
              </a:rPr>
              <a:t>•</a:t>
            </a:r>
            <a:r>
              <a:rPr lang="ru-RU" altLang="ru-RU" sz="1800" b="1">
                <a:solidFill>
                  <a:srgbClr val="306294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Следует остерегаться мест, где лед запорошен снегом, под снегом лед нарастает медленнее. Бывает так, что по всему водоему толщина открытого льда более 10 см, а под снегом - 3 см.</a:t>
            </a:r>
            <a:endParaRPr lang="ru-RU" altLang="ru-RU" sz="1800" b="1">
              <a:solidFill>
                <a:srgbClr val="306294"/>
              </a:solidFill>
              <a:cs typeface="Times New Roman" panose="02020603050405020304" pitchFamily="18" charset="0"/>
            </a:endParaRPr>
          </a:p>
        </p:txBody>
      </p:sp>
      <p:pic>
        <p:nvPicPr>
          <p:cNvPr id="56323" name="Picture 3" descr="http://videokid.ru/wp-content/uploads/2013/04/maxresdefault107.jpg">
            <a:extLst>
              <a:ext uri="{FF2B5EF4-FFF2-40B4-BE49-F238E27FC236}">
                <a16:creationId xmlns:a16="http://schemas.microsoft.com/office/drawing/2014/main" id="{F785DB34-8613-4B04-8A77-8536BFB8D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000372"/>
            <a:ext cx="2286016" cy="128588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6325" name="Picture 5" descr="http://rrnews.ru/system/files/news/02-2015/vodoem.jpg">
            <a:extLst>
              <a:ext uri="{FF2B5EF4-FFF2-40B4-BE49-F238E27FC236}">
                <a16:creationId xmlns:a16="http://schemas.microsoft.com/office/drawing/2014/main" id="{BF30F7C3-5C82-458F-84AE-CA32816B4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3786190"/>
            <a:ext cx="1785950" cy="133946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6327" name="Picture 7" descr="http://www.sakhalin.info/img/news/35711/060405_e2.jpg">
            <a:extLst>
              <a:ext uri="{FF2B5EF4-FFF2-40B4-BE49-F238E27FC236}">
                <a16:creationId xmlns:a16="http://schemas.microsoft.com/office/drawing/2014/main" id="{4EB8EE72-5B84-4321-B637-131DACA9A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44" y="2857496"/>
            <a:ext cx="1785950" cy="14287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6331" name="Picture 11" descr="http://kronvestnik.ru/img/uploads/2012/03/9.jpg">
            <a:extLst>
              <a:ext uri="{FF2B5EF4-FFF2-40B4-BE49-F238E27FC236}">
                <a16:creationId xmlns:a16="http://schemas.microsoft.com/office/drawing/2014/main" id="{153EA749-C0E6-437F-9C77-DE19C940B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72066" y="4000504"/>
            <a:ext cx="3214710" cy="168760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6333" name="Picture 13" descr="http://sch129.minsk.edu.by/sm_full.aspx?guid=14193">
            <a:extLst>
              <a:ext uri="{FF2B5EF4-FFF2-40B4-BE49-F238E27FC236}">
                <a16:creationId xmlns:a16="http://schemas.microsoft.com/office/drawing/2014/main" id="{97CB7D06-65A5-4CA5-9AA0-0D17A2D7C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282" y="4929198"/>
            <a:ext cx="2357422" cy="176806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6335" name="Picture 15" descr="http://adsl.zveronline.ru/projects/articles/2013/04/17/baykal_buhta_babushka/20130320_baikal_269.jpg">
            <a:extLst>
              <a:ext uri="{FF2B5EF4-FFF2-40B4-BE49-F238E27FC236}">
                <a16:creationId xmlns:a16="http://schemas.microsoft.com/office/drawing/2014/main" id="{C0A99912-B536-4DB3-B086-05A251829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00364" y="5072074"/>
            <a:ext cx="2251668" cy="150017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>
            <a:extLst>
              <a:ext uri="{FF2B5EF4-FFF2-40B4-BE49-F238E27FC236}">
                <a16:creationId xmlns:a16="http://schemas.microsoft.com/office/drawing/2014/main" id="{485A0231-A6C6-594F-B79A-CDC45ADD2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147" name="Содержимое 2">
            <a:extLst>
              <a:ext uri="{FF2B5EF4-FFF2-40B4-BE49-F238E27FC236}">
                <a16:creationId xmlns:a16="http://schemas.microsoft.com/office/drawing/2014/main" id="{42FCE49B-93CF-C547-9474-8A662DB28F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6148" name="Picture 2" descr="http://img-fotki.yandex.ru/get/6417/181450557.7/0_9574e_4781011e_orig.jpg">
            <a:extLst>
              <a:ext uri="{FF2B5EF4-FFF2-40B4-BE49-F238E27FC236}">
                <a16:creationId xmlns:a16="http://schemas.microsoft.com/office/drawing/2014/main" id="{FE4A3E16-9B66-2C46-B284-AC9A41827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" descr="http://s57.radikal.ru/i155/1201/af/1ccb9c662068.gif">
            <a:extLst>
              <a:ext uri="{FF2B5EF4-FFF2-40B4-BE49-F238E27FC236}">
                <a16:creationId xmlns:a16="http://schemas.microsoft.com/office/drawing/2014/main" id="{6A2C7EDE-70AA-3746-A1DB-E4C2CC0FA7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156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" descr="http://content.foto.mail.ru/mail/gasychka/_animated/i-2343.gif">
            <a:extLst>
              <a:ext uri="{FF2B5EF4-FFF2-40B4-BE49-F238E27FC236}">
                <a16:creationId xmlns:a16="http://schemas.microsoft.com/office/drawing/2014/main" id="{CBCDEEB2-D900-064A-9F32-F3779194B4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Rectangle 1">
            <a:extLst>
              <a:ext uri="{FF2B5EF4-FFF2-40B4-BE49-F238E27FC236}">
                <a16:creationId xmlns:a16="http://schemas.microsoft.com/office/drawing/2014/main" id="{0B4C1781-735B-9940-9135-5A29465D2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75" y="0"/>
            <a:ext cx="60721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06294"/>
                </a:solidFill>
                <a:cs typeface="Times New Roman" panose="02020603050405020304" pitchFamily="18" charset="0"/>
              </a:rPr>
              <a:t>•</a:t>
            </a:r>
            <a:r>
              <a:rPr lang="ru-RU" altLang="ru-RU" sz="1800" b="1">
                <a:solidFill>
                  <a:srgbClr val="306294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В местах, где быстрое течение, вблизи выступающих на поверхность кустов, осоки, травы, где имеются родники или ручей впадает в водоем, образуются промоины, проталины или полыньи. Здесь вода покрывается очень тонким льдом.</a:t>
            </a:r>
            <a:endParaRPr lang="ru-RU" altLang="ru-RU" sz="1800" b="1">
              <a:solidFill>
                <a:srgbClr val="306294"/>
              </a:solidFill>
              <a:cs typeface="Times New Roman" panose="02020603050405020304" pitchFamily="18" charset="0"/>
            </a:endParaRPr>
          </a:p>
        </p:txBody>
      </p:sp>
      <p:sp>
        <p:nvSpPr>
          <p:cNvPr id="6152" name="Прямоугольник 7">
            <a:extLst>
              <a:ext uri="{FF2B5EF4-FFF2-40B4-BE49-F238E27FC236}">
                <a16:creationId xmlns:a16="http://schemas.microsoft.com/office/drawing/2014/main" id="{107167A6-78F3-624C-93CA-9E2752FEA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26000"/>
            <a:ext cx="9144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08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06294"/>
                </a:solidFill>
                <a:cs typeface="Times New Roman" panose="02020603050405020304" pitchFamily="18" charset="0"/>
              </a:rPr>
              <a:t>•</a:t>
            </a:r>
            <a:r>
              <a:rPr lang="ru-RU" altLang="ru-RU" sz="1800" b="1">
                <a:solidFill>
                  <a:srgbClr val="306294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Особо опасны места сброса в водоемы промышленных сточных вод, растопленного снега с улиц города, насыщенного разного рода реагентами. В таких местах вода практически не замерзает всю зиму.</a:t>
            </a:r>
            <a:endParaRPr lang="ru-RU" altLang="ru-RU" sz="1800" b="1">
              <a:solidFill>
                <a:srgbClr val="306294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06294"/>
                </a:solidFill>
                <a:cs typeface="Times New Roman" panose="02020603050405020304" pitchFamily="18" charset="0"/>
              </a:rPr>
              <a:t>•</a:t>
            </a:r>
            <a:r>
              <a:rPr lang="ru-RU" altLang="ru-RU" sz="1800" b="1">
                <a:solidFill>
                  <a:srgbClr val="306294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Безопаснее всего переходить водоем по прозрачному с зеленоватым или синеватым оттенком льду при его толщине не менее 7 см.</a:t>
            </a:r>
            <a:endParaRPr lang="ru-RU" altLang="ru-RU" sz="1800" b="1">
              <a:solidFill>
                <a:srgbClr val="306294"/>
              </a:solidFill>
            </a:endParaRPr>
          </a:p>
        </p:txBody>
      </p:sp>
      <p:pic>
        <p:nvPicPr>
          <p:cNvPr id="55299" name="Picture 3" descr="http://uznt42.ru/uploads/posts/2013-12/1387534799_1.jpg">
            <a:extLst>
              <a:ext uri="{FF2B5EF4-FFF2-40B4-BE49-F238E27FC236}">
                <a16:creationId xmlns:a16="http://schemas.microsoft.com/office/drawing/2014/main" id="{60AA8E40-32FB-4079-8483-4A1B5DFE4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3" y="1714488"/>
            <a:ext cx="4531019" cy="314327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5301" name="Picture 5" descr="http://kragrad.ru/media/news/large/3142_22222222222222.gif">
            <a:extLst>
              <a:ext uri="{FF2B5EF4-FFF2-40B4-BE49-F238E27FC236}">
                <a16:creationId xmlns:a16="http://schemas.microsoft.com/office/drawing/2014/main" id="{6CA95862-3EE9-4321-9BE4-A78535979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6446" y="1785926"/>
            <a:ext cx="2150821" cy="14287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5303" name="Picture 7" descr="http://malech.bereza.edu.by/en/sm_full.aspx?guid=21843">
            <a:extLst>
              <a:ext uri="{FF2B5EF4-FFF2-40B4-BE49-F238E27FC236}">
                <a16:creationId xmlns:a16="http://schemas.microsoft.com/office/drawing/2014/main" id="{2A0EADB1-E7C3-49D2-8751-4040AA5F7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3357562"/>
            <a:ext cx="2035983" cy="135732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>
            <a:extLst>
              <a:ext uri="{FF2B5EF4-FFF2-40B4-BE49-F238E27FC236}">
                <a16:creationId xmlns:a16="http://schemas.microsoft.com/office/drawing/2014/main" id="{2D16AEE8-59FC-DD49-BE08-4E5BA2AEC0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171" name="Содержимое 2">
            <a:extLst>
              <a:ext uri="{FF2B5EF4-FFF2-40B4-BE49-F238E27FC236}">
                <a16:creationId xmlns:a16="http://schemas.microsoft.com/office/drawing/2014/main" id="{67ECAC0D-7C0C-844B-9278-171F3C62A3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7172" name="Picture 2" descr="http://img-fotki.yandex.ru/get/6417/181450557.7/0_9574e_4781011e_orig.jpg">
            <a:extLst>
              <a:ext uri="{FF2B5EF4-FFF2-40B4-BE49-F238E27FC236}">
                <a16:creationId xmlns:a16="http://schemas.microsoft.com/office/drawing/2014/main" id="{E331594A-B490-0640-B685-08EFD6384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http://s57.radikal.ru/i155/1201/af/1ccb9c662068.gif">
            <a:extLst>
              <a:ext uri="{FF2B5EF4-FFF2-40B4-BE49-F238E27FC236}">
                <a16:creationId xmlns:a16="http://schemas.microsoft.com/office/drawing/2014/main" id="{21C5CD83-FE0B-8845-89E6-4B963E01B1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156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 descr="http://content.foto.mail.ru/mail/gasychka/_animated/i-2343.gif">
            <a:extLst>
              <a:ext uri="{FF2B5EF4-FFF2-40B4-BE49-F238E27FC236}">
                <a16:creationId xmlns:a16="http://schemas.microsoft.com/office/drawing/2014/main" id="{CD873A5A-AA25-374D-997E-D66F3EB0A1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1">
            <a:extLst>
              <a:ext uri="{FF2B5EF4-FFF2-40B4-BE49-F238E27FC236}">
                <a16:creationId xmlns:a16="http://schemas.microsoft.com/office/drawing/2014/main" id="{B7AAD879-2080-6942-8F0C-93EB50DA4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75" y="0"/>
            <a:ext cx="62865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06294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• Прежде чем встать на лед нужно убедиться в его прочности, используя для этого пешню или палку. Во время движения пешней (палкой) ударяют по льду впереди и по обе стороны от себя по несколько раз в одно и то же место.</a:t>
            </a:r>
          </a:p>
        </p:txBody>
      </p:sp>
      <p:sp>
        <p:nvSpPr>
          <p:cNvPr id="7176" name="Прямоугольник 7">
            <a:extLst>
              <a:ext uri="{FF2B5EF4-FFF2-40B4-BE49-F238E27FC236}">
                <a16:creationId xmlns:a16="http://schemas.microsoft.com/office/drawing/2014/main" id="{E93FD6FD-91C3-C64F-8176-3D6530C6B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80038"/>
            <a:ext cx="9144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08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06294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• Если  вы видите чистое, ровное, не занесенное снегом место, значит здесь полынья или промоина, покрытая тонким свежим льдом.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06294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• Если на ровном снеговом покрове темное пятно, значит под снегом - неокрепший лед.</a:t>
            </a:r>
            <a:endParaRPr lang="ru-RU" altLang="ru-RU" sz="1800" b="1">
              <a:solidFill>
                <a:srgbClr val="306294"/>
              </a:solidFill>
              <a:latin typeface="Verdana" panose="020B0604030504040204" pitchFamily="34" charset="0"/>
            </a:endParaRPr>
          </a:p>
        </p:txBody>
      </p:sp>
      <p:pic>
        <p:nvPicPr>
          <p:cNvPr id="59395" name="Picture 3" descr="http://www.koluvan.ru/docs/images/danger.jpg">
            <a:extLst>
              <a:ext uri="{FF2B5EF4-FFF2-40B4-BE49-F238E27FC236}">
                <a16:creationId xmlns:a16="http://schemas.microsoft.com/office/drawing/2014/main" id="{E16CF72C-296B-42C9-A139-54A6A7564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000240"/>
            <a:ext cx="2000264" cy="150019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9397" name="Picture 5" descr="http://perfileva.ucoz.ru/kartinki/spas.jpg">
            <a:extLst>
              <a:ext uri="{FF2B5EF4-FFF2-40B4-BE49-F238E27FC236}">
                <a16:creationId xmlns:a16="http://schemas.microsoft.com/office/drawing/2014/main" id="{6C09CDEF-58D6-4C8A-BC22-6360260A4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702" y="2500306"/>
            <a:ext cx="1714512" cy="254001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9399" name="Picture 7" descr="http://www.solnechnogorsk.me/media/k2/items/src/71601b6fd7fc74a9f4eea8e6c1b43d35.jpg">
            <a:extLst>
              <a:ext uri="{FF2B5EF4-FFF2-40B4-BE49-F238E27FC236}">
                <a16:creationId xmlns:a16="http://schemas.microsoft.com/office/drawing/2014/main" id="{03B0AD9F-AD65-4642-AD8C-6FC620100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5917" y="3071810"/>
            <a:ext cx="2476517" cy="18573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9401" name="Picture 9" descr="http://contents.i.sdska.ru/_i/news/c/regions/02/ufa/2013/12/16-1.jpg">
            <a:extLst>
              <a:ext uri="{FF2B5EF4-FFF2-40B4-BE49-F238E27FC236}">
                <a16:creationId xmlns:a16="http://schemas.microsoft.com/office/drawing/2014/main" id="{DEED358E-012C-466E-9531-FD034DF03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29058" y="1785926"/>
            <a:ext cx="2714644" cy="207415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>
            <a:extLst>
              <a:ext uri="{FF2B5EF4-FFF2-40B4-BE49-F238E27FC236}">
                <a16:creationId xmlns:a16="http://schemas.microsoft.com/office/drawing/2014/main" id="{9876D72E-1409-094F-A215-83C4BC5F7F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8195" name="Содержимое 2">
            <a:extLst>
              <a:ext uri="{FF2B5EF4-FFF2-40B4-BE49-F238E27FC236}">
                <a16:creationId xmlns:a16="http://schemas.microsoft.com/office/drawing/2014/main" id="{B073A713-98BF-E847-B548-F34391347DA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8196" name="Picture 2" descr="http://img-fotki.yandex.ru/get/6417/181450557.7/0_9574e_4781011e_orig.jpg">
            <a:extLst>
              <a:ext uri="{FF2B5EF4-FFF2-40B4-BE49-F238E27FC236}">
                <a16:creationId xmlns:a16="http://schemas.microsoft.com/office/drawing/2014/main" id="{64C568C0-AB35-DE41-9728-985F9DB70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" descr="http://s57.radikal.ru/i155/1201/af/1ccb9c662068.gif">
            <a:extLst>
              <a:ext uri="{FF2B5EF4-FFF2-40B4-BE49-F238E27FC236}">
                <a16:creationId xmlns:a16="http://schemas.microsoft.com/office/drawing/2014/main" id="{1F8BA25B-558A-664D-9CC8-7D58EF7D43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156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 descr="http://content.foto.mail.ru/mail/gasychka/_animated/i-2343.gif">
            <a:extLst>
              <a:ext uri="{FF2B5EF4-FFF2-40B4-BE49-F238E27FC236}">
                <a16:creationId xmlns:a16="http://schemas.microsoft.com/office/drawing/2014/main" id="{FB1647ED-AE1E-9C4D-B256-47EB002035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3" name="Rectangle 1">
            <a:extLst>
              <a:ext uri="{FF2B5EF4-FFF2-40B4-BE49-F238E27FC236}">
                <a16:creationId xmlns:a16="http://schemas.microsoft.com/office/drawing/2014/main" id="{35AB9B2D-6A9C-4DEF-A14F-03FA04389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28" y="2857496"/>
            <a:ext cx="62865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anchor="ctr">
            <a:spAutoFit/>
          </a:bodyPr>
          <a:lstStyle/>
          <a:p>
            <a:pPr indent="450850">
              <a:defRPr/>
            </a:pPr>
            <a:r>
              <a:rPr lang="ru-RU" sz="4800" b="1" i="1" dirty="0" err="1">
                <a:solidFill>
                  <a:srgbClr val="7030A0"/>
                </a:solidFill>
                <a:latin typeface="Verdana" pitchFamily="34" charset="0"/>
                <a:ea typeface="Times New Roman" pitchFamily="18" charset="0"/>
              </a:rPr>
              <a:t>Физкультпауза</a:t>
            </a:r>
            <a:endParaRPr lang="ru-RU" b="1" dirty="0">
              <a:solidFill>
                <a:srgbClr val="306294"/>
              </a:solidFill>
              <a:latin typeface="Verdana" pitchFamily="34" charset="0"/>
              <a:ea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43251F59-9A02-C14F-8FF8-644AD27094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9219" name="Содержимое 2">
            <a:extLst>
              <a:ext uri="{FF2B5EF4-FFF2-40B4-BE49-F238E27FC236}">
                <a16:creationId xmlns:a16="http://schemas.microsoft.com/office/drawing/2014/main" id="{AB3CA5B3-CFDF-234A-AE4F-613D7D7158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9220" name="Picture 2" descr="http://img-fotki.yandex.ru/get/6417/181450557.7/0_9574e_4781011e_orig.jpg">
            <a:extLst>
              <a:ext uri="{FF2B5EF4-FFF2-40B4-BE49-F238E27FC236}">
                <a16:creationId xmlns:a16="http://schemas.microsoft.com/office/drawing/2014/main" id="{B1A83FA1-4983-F74D-B8F6-9D334FA37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 descr="http://s57.radikal.ru/i155/1201/af/1ccb9c662068.gif">
            <a:extLst>
              <a:ext uri="{FF2B5EF4-FFF2-40B4-BE49-F238E27FC236}">
                <a16:creationId xmlns:a16="http://schemas.microsoft.com/office/drawing/2014/main" id="{6DBDC363-3171-7C4A-9415-4C23BB0872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156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http://content.foto.mail.ru/mail/gasychka/_animated/i-2343.gif">
            <a:extLst>
              <a:ext uri="{FF2B5EF4-FFF2-40B4-BE49-F238E27FC236}">
                <a16:creationId xmlns:a16="http://schemas.microsoft.com/office/drawing/2014/main" id="{8BD619C2-693A-984A-A0AC-8F7816E6A4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Rectangle 1">
            <a:extLst>
              <a:ext uri="{FF2B5EF4-FFF2-40B4-BE49-F238E27FC236}">
                <a16:creationId xmlns:a16="http://schemas.microsoft.com/office/drawing/2014/main" id="{D6F18D40-A7DD-DB47-8B37-009BDE2E2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75" y="0"/>
            <a:ext cx="6143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06294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• Лыжная трасса, если она проходит по льду, должна быть обозначена вешками (флажками).</a:t>
            </a:r>
          </a:p>
        </p:txBody>
      </p:sp>
      <p:sp>
        <p:nvSpPr>
          <p:cNvPr id="9224" name="Прямоугольник 7">
            <a:extLst>
              <a:ext uri="{FF2B5EF4-FFF2-40B4-BE49-F238E27FC236}">
                <a16:creationId xmlns:a16="http://schemas.microsoft.com/office/drawing/2014/main" id="{135B26F3-4D66-EA4A-AA70-ADB09598D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"/>
            <a:ext cx="9144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08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06294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• Очень опасно скатываться на лед с обрывистого берега, особенно в незнакомом месте. Даже заметив впереди себя прорубь, пролом во льду или иную опасность, бывает трудно затормозить или отвернуть в сторону, особенно, если катаются маленькие дети.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06294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• Для катания на санках, лыжах, коньках необходимо выбирать места с прочным ледяным покровом, предварительно обследованным взрослыми людьми.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06294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• Необходимо соблюдать особую осторожность на льду в период оттепелей, когда даже зимний лед теряет свою прочность.</a:t>
            </a:r>
            <a:endParaRPr lang="ru-RU" altLang="ru-RU" sz="1800" b="1">
              <a:solidFill>
                <a:srgbClr val="306294"/>
              </a:solidFill>
              <a:latin typeface="Verdana" panose="020B0604030504040204" pitchFamily="34" charset="0"/>
            </a:endParaRPr>
          </a:p>
        </p:txBody>
      </p:sp>
      <p:pic>
        <p:nvPicPr>
          <p:cNvPr id="58371" name="Picture 3" descr="http://www.pics-zone.ru/img.php?url=http://900igr.net/datai/obg/Tonkij-ljod/0003-003-V-dni-shkolnykh-kanikul-deti-nakhodjatsja-vne-sten-shkoly-poseschajut.jpg">
            <a:extLst>
              <a:ext uri="{FF2B5EF4-FFF2-40B4-BE49-F238E27FC236}">
                <a16:creationId xmlns:a16="http://schemas.microsoft.com/office/drawing/2014/main" id="{F1CF1A36-C557-4B60-BF01-D2A4B10DE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4286256"/>
            <a:ext cx="2668844" cy="200026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8373" name="Picture 5" descr="http://cankri.ru/images/smileys/user/sports/lyzhnik2.gif">
            <a:extLst>
              <a:ext uri="{FF2B5EF4-FFF2-40B4-BE49-F238E27FC236}">
                <a16:creationId xmlns:a16="http://schemas.microsoft.com/office/drawing/2014/main" id="{94595537-9195-4F13-BDAD-5C97A587C7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3857628"/>
            <a:ext cx="1428750" cy="110490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8375" name="Picture 7" descr="http://img1.liveinternet.ru/images/attach/c/10/109/914/109914849_animesport371.gif">
            <a:extLst>
              <a:ext uri="{FF2B5EF4-FFF2-40B4-BE49-F238E27FC236}">
                <a16:creationId xmlns:a16="http://schemas.microsoft.com/office/drawing/2014/main" id="{FB24D524-9F85-43FC-967E-CA7270D872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57422" y="4143380"/>
            <a:ext cx="1905000" cy="150495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8377" name="Picture 9" descr="http://www.ohiok.com/img/myspacej/xmas/icon/th_245.gif">
            <a:extLst>
              <a:ext uri="{FF2B5EF4-FFF2-40B4-BE49-F238E27FC236}">
                <a16:creationId xmlns:a16="http://schemas.microsoft.com/office/drawing/2014/main" id="{B54DD514-DE99-4B0D-B023-A0B0BDEFA3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10" y="4500570"/>
            <a:ext cx="1143000" cy="152400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B3B0D643-49E7-2847-A37F-F1423BBB78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0243" name="Содержимое 2">
            <a:extLst>
              <a:ext uri="{FF2B5EF4-FFF2-40B4-BE49-F238E27FC236}">
                <a16:creationId xmlns:a16="http://schemas.microsoft.com/office/drawing/2014/main" id="{EE2CBB74-456C-814E-A060-7E972FC0D0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0244" name="Picture 2" descr="http://img-fotki.yandex.ru/get/6417/181450557.7/0_9574e_4781011e_orig.jpg">
            <a:extLst>
              <a:ext uri="{FF2B5EF4-FFF2-40B4-BE49-F238E27FC236}">
                <a16:creationId xmlns:a16="http://schemas.microsoft.com/office/drawing/2014/main" id="{AA726EAC-2683-1A41-9562-46B21FC93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 descr="http://s57.radikal.ru/i155/1201/af/1ccb9c662068.gif">
            <a:extLst>
              <a:ext uri="{FF2B5EF4-FFF2-40B4-BE49-F238E27FC236}">
                <a16:creationId xmlns:a16="http://schemas.microsoft.com/office/drawing/2014/main" id="{6D3C0172-7459-4D4D-AF8A-44B4E478DC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156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http://content.foto.mail.ru/mail/gasychka/_animated/i-2343.gif">
            <a:extLst>
              <a:ext uri="{FF2B5EF4-FFF2-40B4-BE49-F238E27FC236}">
                <a16:creationId xmlns:a16="http://schemas.microsoft.com/office/drawing/2014/main" id="{E43252E1-D08E-7C45-9566-F962721C55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Прямоугольник 10">
            <a:extLst>
              <a:ext uri="{FF2B5EF4-FFF2-40B4-BE49-F238E27FC236}">
                <a16:creationId xmlns:a16="http://schemas.microsoft.com/office/drawing/2014/main" id="{45D5B451-3EE0-D64A-A48E-0D8A6340C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75" y="214313"/>
            <a:ext cx="62865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00000"/>
                </a:solidFill>
                <a:latin typeface="Verdana" panose="020B0604030504040204" pitchFamily="34" charset="0"/>
              </a:rPr>
              <a:t>ПОМНИТЕ!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00000"/>
                </a:solidFill>
                <a:latin typeface="Verdana" panose="020B0604030504040204" pitchFamily="34" charset="0"/>
              </a:rPr>
              <a:t>Человек может погибнуть в результате переохлаждения через 15-20 минут после попадания в воду.</a:t>
            </a:r>
            <a:br>
              <a:rPr lang="ru-RU" altLang="ru-RU" sz="1800" b="1">
                <a:solidFill>
                  <a:srgbClr val="C00000"/>
                </a:solidFill>
                <a:latin typeface="Verdana" panose="020B0604030504040204" pitchFamily="34" charset="0"/>
              </a:rPr>
            </a:br>
            <a:r>
              <a:rPr lang="ru-RU" altLang="ru-RU" sz="1800" b="1">
                <a:solidFill>
                  <a:srgbClr val="C00000"/>
                </a:solidFill>
                <a:latin typeface="Verdana" panose="020B0604030504040204" pitchFamily="34" charset="0"/>
              </a:rPr>
              <a:t>     • В случае треска льда, пригибания, появления воды на поверхности льда, немедленно вернитесь на берег.</a:t>
            </a:r>
            <a:br>
              <a:rPr lang="ru-RU" altLang="ru-RU" sz="1800" b="1">
                <a:solidFill>
                  <a:srgbClr val="C00000"/>
                </a:solidFill>
                <a:latin typeface="Verdana" panose="020B0604030504040204" pitchFamily="34" charset="0"/>
              </a:rPr>
            </a:br>
            <a:r>
              <a:rPr lang="ru-RU" altLang="ru-RU" sz="1800" b="1">
                <a:solidFill>
                  <a:srgbClr val="C00000"/>
                </a:solidFill>
                <a:latin typeface="Verdana" panose="020B0604030504040204" pitchFamily="34" charset="0"/>
              </a:rPr>
              <a:t>     • Не ходите по льду толпой или с тяжелым грузом. Лучше всего без необходимости не выходить на лед!!!</a:t>
            </a:r>
            <a:br>
              <a:rPr lang="ru-RU" altLang="ru-RU" sz="1800" b="1">
                <a:solidFill>
                  <a:srgbClr val="C00000"/>
                </a:solidFill>
                <a:latin typeface="Verdana" panose="020B0604030504040204" pitchFamily="34" charset="0"/>
              </a:rPr>
            </a:br>
            <a:endParaRPr lang="ru-RU" altLang="ru-RU" sz="1800" b="1">
              <a:solidFill>
                <a:srgbClr val="C00000"/>
              </a:solidFill>
              <a:latin typeface="Verdana" panose="020B0604030504040204" pitchFamily="34" charset="0"/>
            </a:endParaRPr>
          </a:p>
        </p:txBody>
      </p:sp>
      <p:pic>
        <p:nvPicPr>
          <p:cNvPr id="60422" name="Picture 6" descr="http://konspekta.net/studopediaorg/baza12/2605213498389.files/image001.png">
            <a:extLst>
              <a:ext uri="{FF2B5EF4-FFF2-40B4-BE49-F238E27FC236}">
                <a16:creationId xmlns:a16="http://schemas.microsoft.com/office/drawing/2014/main" id="{CC51CD14-8CB0-4A6F-A7AB-27B639C5C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1" y="3214686"/>
            <a:ext cx="3125273" cy="178786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0424" name="Picture 8" descr="http://umvs.kr.ua/images/0/a/bezopasnost-ljudej-vo-vremja-osenne_9.jpg">
            <a:extLst>
              <a:ext uri="{FF2B5EF4-FFF2-40B4-BE49-F238E27FC236}">
                <a16:creationId xmlns:a16="http://schemas.microsoft.com/office/drawing/2014/main" id="{658BC78A-7BA4-4819-BBC5-10EF2F2D4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3372" y="3214686"/>
            <a:ext cx="4019550" cy="180022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0426" name="Picture 10" descr="http://cs621725.vk.me/v621725255/52f9c/PUUaDCSjnc4.jpg">
            <a:extLst>
              <a:ext uri="{FF2B5EF4-FFF2-40B4-BE49-F238E27FC236}">
                <a16:creationId xmlns:a16="http://schemas.microsoft.com/office/drawing/2014/main" id="{4B1C4970-D844-4F1E-88E4-21B0623B1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16" y="5143512"/>
            <a:ext cx="1928826" cy="154306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0428" name="Picture 12" descr="http://rustoria.ru/images/content/w1000/2c/2c67a3b2726f7beb06afcfd51a855854?r=144959378465056172">
            <a:extLst>
              <a:ext uri="{FF2B5EF4-FFF2-40B4-BE49-F238E27FC236}">
                <a16:creationId xmlns:a16="http://schemas.microsoft.com/office/drawing/2014/main" id="{DECAA03B-FEC0-4D73-B0EB-41A424F80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65046" y="5143512"/>
            <a:ext cx="2356276" cy="157163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0430" name="Picture 14" descr="http://www.chaspik.spb.ru/wp-content/uploads/2014/01/ribalka2.jpg">
            <a:extLst>
              <a:ext uri="{FF2B5EF4-FFF2-40B4-BE49-F238E27FC236}">
                <a16:creationId xmlns:a16="http://schemas.microsoft.com/office/drawing/2014/main" id="{D56E676C-0D8C-4C00-B46D-7B22667C4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10" y="5214950"/>
            <a:ext cx="2357422" cy="151684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5620</TotalTime>
  <Words>837</Words>
  <Application>Microsoft Macintosh PowerPoint</Application>
  <PresentationFormat>Экран (4:3)</PresentationFormat>
  <Paragraphs>25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Verdana</vt:lpstr>
      <vt:lpstr>Times New Roman</vt:lpstr>
      <vt:lpstr>Diseño predeterminado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пользователь Microsoft Office</cp:lastModifiedBy>
  <cp:revision>711</cp:revision>
  <dcterms:created xsi:type="dcterms:W3CDTF">2010-05-23T14:28:12Z</dcterms:created>
  <dcterms:modified xsi:type="dcterms:W3CDTF">2020-05-02T13:31:18Z</dcterms:modified>
</cp:coreProperties>
</file>