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2"/>
  </p:notesMasterIdLst>
  <p:sldIdLst>
    <p:sldId id="256" r:id="rId2"/>
    <p:sldId id="320" r:id="rId3"/>
    <p:sldId id="316" r:id="rId4"/>
    <p:sldId id="284" r:id="rId5"/>
    <p:sldId id="290" r:id="rId6"/>
    <p:sldId id="296" r:id="rId7"/>
    <p:sldId id="278" r:id="rId8"/>
    <p:sldId id="300" r:id="rId9"/>
    <p:sldId id="261" r:id="rId10"/>
    <p:sldId id="276" r:id="rId11"/>
    <p:sldId id="271" r:id="rId12"/>
    <p:sldId id="262" r:id="rId13"/>
    <p:sldId id="260" r:id="rId14"/>
    <p:sldId id="277" r:id="rId15"/>
    <p:sldId id="259" r:id="rId16"/>
    <p:sldId id="286" r:id="rId17"/>
    <p:sldId id="301" r:id="rId18"/>
    <p:sldId id="289" r:id="rId19"/>
    <p:sldId id="285" r:id="rId20"/>
    <p:sldId id="272" r:id="rId21"/>
    <p:sldId id="298" r:id="rId22"/>
    <p:sldId id="273" r:id="rId23"/>
    <p:sldId id="322" r:id="rId24"/>
    <p:sldId id="302" r:id="rId25"/>
    <p:sldId id="274" r:id="rId26"/>
    <p:sldId id="275" r:id="rId27"/>
    <p:sldId id="287" r:id="rId28"/>
    <p:sldId id="314" r:id="rId29"/>
    <p:sldId id="313" r:id="rId30"/>
    <p:sldId id="266" r:id="rId31"/>
    <p:sldId id="308" r:id="rId32"/>
    <p:sldId id="310" r:id="rId33"/>
    <p:sldId id="315" r:id="rId34"/>
    <p:sldId id="309" r:id="rId35"/>
    <p:sldId id="312" r:id="rId36"/>
    <p:sldId id="280" r:id="rId37"/>
    <p:sldId id="282" r:id="rId38"/>
    <p:sldId id="324" r:id="rId39"/>
    <p:sldId id="305" r:id="rId40"/>
    <p:sldId id="304" r:id="rId41"/>
    <p:sldId id="299" r:id="rId42"/>
    <p:sldId id="267" r:id="rId43"/>
    <p:sldId id="318" r:id="rId44"/>
    <p:sldId id="307" r:id="rId45"/>
    <p:sldId id="323" r:id="rId46"/>
    <p:sldId id="270" r:id="rId47"/>
    <p:sldId id="281" r:id="rId48"/>
    <p:sldId id="311" r:id="rId49"/>
    <p:sldId id="283" r:id="rId50"/>
    <p:sldId id="319" r:id="rId51"/>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дрей" initials="А" lastIdx="1" clrIdx="0">
    <p:extLst>
      <p:ext uri="{19B8F6BF-5375-455C-9EA6-DF929625EA0E}">
        <p15:presenceInfo xmlns:p15="http://schemas.microsoft.com/office/powerpoint/2012/main" userId="Андре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a:srgbClr val="FF6699"/>
    <a:srgbClr val="FFCCFF"/>
    <a:srgbClr val="60CABD"/>
    <a:srgbClr val="FFFF66"/>
    <a:srgbClr val="FF99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2945" autoAdjust="0"/>
  </p:normalViewPr>
  <p:slideViewPr>
    <p:cSldViewPr>
      <p:cViewPr varScale="1">
        <p:scale>
          <a:sx n="106" d="100"/>
          <a:sy n="106" d="100"/>
        </p:scale>
        <p:origin x="1788"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753ACA-31A2-4B09-8792-E35845B4939E}" type="datetimeFigureOut">
              <a:rPr lang="ru-RU"/>
              <a:pPr>
                <a:defRPr/>
              </a:pPr>
              <a:t>24.02.2019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D099E98-C974-45F3-8752-9E2ED983C12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522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BA3C4A-E389-4330-9971-3B4ED7CF5CB4}"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532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0193BD-580A-4DE0-9F74-A8673ACAF28C}" type="slidenum">
              <a:rPr lang="ru-RU" smtClean="0"/>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1D099E98-C974-45F3-8752-9E2ED983C125}" type="slidenum">
              <a:rPr lang="ru-RU" smtClean="0"/>
              <a:pPr>
                <a:defRPr/>
              </a:pPr>
              <a:t>22</a:t>
            </a:fld>
            <a:endParaRPr lang="ru-RU"/>
          </a:p>
        </p:txBody>
      </p:sp>
    </p:spTree>
    <p:extLst>
      <p:ext uri="{BB962C8B-B14F-4D97-AF65-F5344CB8AC3E}">
        <p14:creationId xmlns:p14="http://schemas.microsoft.com/office/powerpoint/2010/main" val="232077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542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A2185D-90D0-4B81-97B6-ED10A7248AB3}"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35851"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358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F255F2E-F0A2-42DA-ADB4-0F88F8CEC24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35E770E-6F74-4F46-89DD-4C94A1183AB8}"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EE80277-F2B2-4F43-A978-9592CFB15C9A}"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33AA23B-2EAD-41B3-AC03-1101C7C8C444}"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AF9B63A-14C7-42F8-900C-F4D11DD7C856}"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EAE5C5A-0F19-4D44-BB70-803E035DEBDC}"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54177957-4BC2-4226-8EA5-74011AE5EB68}" type="slidenum">
              <a:rPr lang="ru-RU"/>
              <a:pPr>
                <a:defRPr/>
              </a:pPr>
              <a:t>‹#›</a:t>
            </a:fld>
            <a:endParaRPr 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15E2C294-73E2-4287-9274-0AEEB4979CE3}"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0E1B677-9973-47AD-95C6-3909AD26289A}" type="slidenum">
              <a:rPr lang="ru-RU"/>
              <a:pPr>
                <a:defRPr/>
              </a:pPr>
              <a:t>‹#›</a:t>
            </a:fld>
            <a:endParaRPr 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33E34B07-D80D-41EC-85D9-9685463B235D}"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E7E95EF-DA5A-4307-87C4-258946AEC38F}"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ru-RU"/>
          </a:p>
        </p:txBody>
      </p:sp>
      <p:sp>
        <p:nvSpPr>
          <p:cNvPr id="348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2C0BF71-E021-460A-9CE2-490632730CFB}" type="slidenum">
              <a:rPr lang="ru-RU"/>
              <a:pPr>
                <a:defRPr/>
              </a:pPr>
              <a:t>‹#›</a:t>
            </a:fld>
            <a:endParaRPr lang="ru-RU"/>
          </a:p>
        </p:txBody>
      </p:sp>
      <p:grpSp>
        <p:nvGrpSpPr>
          <p:cNvPr id="48132" name="Group 4"/>
          <p:cNvGrpSpPr>
            <a:grpSpLocks/>
          </p:cNvGrpSpPr>
          <p:nvPr/>
        </p:nvGrpSpPr>
        <p:grpSpPr bwMode="auto">
          <a:xfrm>
            <a:off x="0" y="0"/>
            <a:ext cx="9140825" cy="6850063"/>
            <a:chOff x="0" y="0"/>
            <a:chExt cx="5758" cy="4315"/>
          </a:xfrm>
        </p:grpSpPr>
        <p:grpSp>
          <p:nvGrpSpPr>
            <p:cNvPr id="48136" name="Group 5"/>
            <p:cNvGrpSpPr>
              <a:grpSpLocks/>
            </p:cNvGrpSpPr>
            <p:nvPr userDrawn="1"/>
          </p:nvGrpSpPr>
          <p:grpSpPr bwMode="auto">
            <a:xfrm>
              <a:off x="1728" y="2230"/>
              <a:ext cx="4027" cy="2085"/>
              <a:chOff x="1728" y="2230"/>
              <a:chExt cx="4027" cy="2085"/>
            </a:xfrm>
          </p:grpSpPr>
          <p:sp>
            <p:nvSpPr>
              <p:cNvPr id="348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348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348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ru-RU"/>
              </a:p>
            </p:txBody>
          </p:sp>
          <p:sp>
            <p:nvSpPr>
              <p:cNvPr id="348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348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348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348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348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dk2" tx1="lt1" bg2="dk1" tx2="lt2" accent1="accent1" accent2="accent2" accent3="accent3" accent4="accent4" accent5="accent5" accent6="accent6" hlink="hlink" folHlink="folHlink"/>
  <p:sldLayoutIdLst>
    <p:sldLayoutId id="2147483975"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Box 13"/>
          <p:cNvSpPr txBox="1">
            <a:spLocks noChangeArrowheads="1"/>
          </p:cNvSpPr>
          <p:nvPr/>
        </p:nvSpPr>
        <p:spPr bwMode="auto">
          <a:xfrm>
            <a:off x="214313" y="357188"/>
            <a:ext cx="8715375" cy="1706493"/>
          </a:xfrm>
          <a:prstGeom prst="rect">
            <a:avLst/>
          </a:prstGeom>
          <a:noFill/>
          <a:ln w="9525">
            <a:noFill/>
            <a:miter lim="800000"/>
            <a:headEnd/>
            <a:tailEnd/>
          </a:ln>
        </p:spPr>
        <p:txBody>
          <a:bodyPr>
            <a:spAutoFit/>
          </a:bodyPr>
          <a:lstStyle/>
          <a:p>
            <a:pPr>
              <a:lnSpc>
                <a:spcPct val="150000"/>
              </a:lnSpc>
            </a:pPr>
            <a:r>
              <a:rPr lang="ru-RU" sz="2600" dirty="0">
                <a:solidFill>
                  <a:srgbClr val="FFC000"/>
                </a:solidFill>
                <a:latin typeface="Arial Black" pitchFamily="34" charset="0"/>
              </a:rPr>
              <a:t>ВСЕРОССИЙСКОЕ ОБЩЕСВО СПАСАНИЯ НА ВОДАХ</a:t>
            </a:r>
          </a:p>
          <a:p>
            <a:pPr>
              <a:lnSpc>
                <a:spcPct val="150000"/>
              </a:lnSpc>
            </a:pPr>
            <a:r>
              <a:rPr lang="ru-RU" sz="2000" dirty="0">
                <a:solidFill>
                  <a:srgbClr val="FFC000"/>
                </a:solidFill>
                <a:latin typeface="Arial Black" pitchFamily="34" charset="0"/>
              </a:rPr>
              <a:t>САНКТ-ПЕТЕРБУРГ И ЛЕНИНГРАДСКАЯ ОБЛАСТЬ</a:t>
            </a:r>
          </a:p>
        </p:txBody>
      </p:sp>
      <p:sp>
        <p:nvSpPr>
          <p:cNvPr id="1029" name="TextBox 7"/>
          <p:cNvSpPr txBox="1">
            <a:spLocks noChangeArrowheads="1"/>
          </p:cNvSpPr>
          <p:nvPr/>
        </p:nvSpPr>
        <p:spPr bwMode="auto">
          <a:xfrm>
            <a:off x="1071563" y="4714875"/>
            <a:ext cx="6786562" cy="1446213"/>
          </a:xfrm>
          <a:prstGeom prst="rect">
            <a:avLst/>
          </a:prstGeom>
          <a:noFill/>
          <a:ln w="9525">
            <a:noFill/>
            <a:miter lim="800000"/>
            <a:headEnd/>
            <a:tailEnd/>
          </a:ln>
        </p:spPr>
        <p:txBody>
          <a:bodyPr>
            <a:spAutoFit/>
          </a:bodyPr>
          <a:lstStyle/>
          <a:p>
            <a:r>
              <a:rPr lang="ru-RU" sz="4400">
                <a:latin typeface="Arial Black" pitchFamily="34" charset="0"/>
              </a:rPr>
              <a:t>интерактивный </a:t>
            </a:r>
          </a:p>
          <a:p>
            <a:r>
              <a:rPr lang="ru-RU" sz="4400">
                <a:latin typeface="Arial Black" pitchFamily="34" charset="0"/>
              </a:rPr>
              <a:t>урок</a:t>
            </a:r>
          </a:p>
        </p:txBody>
      </p:sp>
      <p:pic>
        <p:nvPicPr>
          <p:cNvPr id="3" name="Рисунок 2">
            <a:extLst>
              <a:ext uri="{FF2B5EF4-FFF2-40B4-BE49-F238E27FC236}">
                <a16:creationId xmlns:a16="http://schemas.microsoft.com/office/drawing/2014/main" id="{F074F1F4-109C-4915-A351-2C82CFD6B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770" y="2042471"/>
            <a:ext cx="2510459" cy="25989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284193" y="485800"/>
            <a:ext cx="8569325" cy="1143000"/>
          </a:xfrm>
        </p:spPr>
        <p:txBody>
          <a:bodyPr/>
          <a:lstStyle/>
          <a:p>
            <a:pPr eaLnBrk="1" hangingPunct="1">
              <a:defRPr/>
            </a:pPr>
            <a:r>
              <a:rPr lang="ru-RU" sz="2800" dirty="0">
                <a:solidFill>
                  <a:srgbClr val="FF0000"/>
                </a:solidFill>
                <a:latin typeface="Arial" pitchFamily="34" charset="0"/>
                <a:cs typeface="Arial" pitchFamily="34" charset="0"/>
              </a:rPr>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3200" dirty="0"/>
            </a:br>
            <a:br>
              <a:rPr lang="ru-RU" sz="1000" dirty="0"/>
            </a:br>
            <a:br>
              <a:rPr lang="ru-RU" sz="1000" dirty="0"/>
            </a:br>
            <a:br>
              <a:rPr lang="ru-RU" sz="1000" dirty="0"/>
            </a:br>
            <a:r>
              <a:rPr lang="ru-RU" sz="1600" dirty="0"/>
              <a:t>*  *  *  *  *  *  *  *  *  *  *  *  *  *  *  *  *  *  *  *  *  *  *  *  *  *  *  *  *  *  *  *  *  *  *  *  *  *  *  *  *  *</a:t>
            </a:r>
          </a:p>
        </p:txBody>
      </p:sp>
      <p:sp>
        <p:nvSpPr>
          <p:cNvPr id="9221" name="Rectangle 8"/>
          <p:cNvSpPr>
            <a:spLocks noChangeArrowheads="1"/>
          </p:cNvSpPr>
          <p:nvPr/>
        </p:nvSpPr>
        <p:spPr bwMode="auto">
          <a:xfrm>
            <a:off x="285750" y="5286375"/>
            <a:ext cx="8572500" cy="1287463"/>
          </a:xfrm>
          <a:prstGeom prst="rect">
            <a:avLst/>
          </a:prstGeom>
          <a:noFill/>
          <a:ln w="9525">
            <a:noFill/>
            <a:miter lim="800000"/>
            <a:headEnd/>
            <a:tailEnd/>
          </a:ln>
        </p:spPr>
        <p:txBody>
          <a:bodyPr anchor="ctr">
            <a:spAutoFit/>
          </a:bodyPr>
          <a:lstStyle/>
          <a:p>
            <a:pPr>
              <a:lnSpc>
                <a:spcPct val="150000"/>
              </a:lnSpc>
            </a:pPr>
            <a:r>
              <a:rPr lang="ru-RU" b="1" dirty="0">
                <a:latin typeface="Arial EK KZ" pitchFamily="34" charset="0"/>
              </a:rPr>
              <a:t>НЕ   ВЫХОДИТЕ   НА   ЛЁД   В   ОДИНОЧКУ! </a:t>
            </a:r>
            <a:endParaRPr lang="en-US" b="1" dirty="0">
              <a:latin typeface="Arial EK KZ" pitchFamily="34" charset="0"/>
            </a:endParaRPr>
          </a:p>
          <a:p>
            <a:pPr>
              <a:lnSpc>
                <a:spcPct val="150000"/>
              </a:lnSpc>
            </a:pPr>
            <a:r>
              <a:rPr lang="ru-RU" b="1" dirty="0">
                <a:latin typeface="Arial EK KZ" pitchFamily="34" charset="0"/>
              </a:rPr>
              <a:t>НЕ   ПРОВЕРЯЙТЕ   ПРОЧНОСТЬ   ЛЬДА   НОГОЙ! </a:t>
            </a:r>
          </a:p>
          <a:p>
            <a:pPr>
              <a:lnSpc>
                <a:spcPct val="150000"/>
              </a:lnSpc>
            </a:pPr>
            <a:r>
              <a:rPr lang="ru-RU" b="1" dirty="0">
                <a:latin typeface="Arial EK KZ" pitchFamily="34" charset="0"/>
              </a:rPr>
              <a:t>ДИСТАНЦИЯ   МЕЖДУ   ПЕШЕХОДАМИ   ДОЛЖНА   БЫТЬ   5 – 6   МЕТРОВ!</a:t>
            </a:r>
          </a:p>
        </p:txBody>
      </p:sp>
      <p:pic>
        <p:nvPicPr>
          <p:cNvPr id="9222" name="Picture 9"/>
          <p:cNvPicPr>
            <a:picLocks noChangeAspect="1" noChangeArrowheads="1"/>
          </p:cNvPicPr>
          <p:nvPr/>
        </p:nvPicPr>
        <p:blipFill>
          <a:blip r:embed="rId2">
            <a:lum contrast="24000"/>
          </a:blip>
          <a:srcRect l="1105" t="36012" r="53229" b="1639"/>
          <a:stretch>
            <a:fillRect/>
          </a:stretch>
        </p:blipFill>
        <p:spPr bwMode="auto">
          <a:xfrm>
            <a:off x="1770092" y="1722437"/>
            <a:ext cx="5597525" cy="3413125"/>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D007229E-4116-4200-9D23-6ED367689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76" y="196116"/>
            <a:ext cx="1383912" cy="14326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250825" y="620713"/>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10245" name="Rectangle 8"/>
          <p:cNvSpPr>
            <a:spLocks noChangeArrowheads="1"/>
          </p:cNvSpPr>
          <p:nvPr/>
        </p:nvSpPr>
        <p:spPr bwMode="auto">
          <a:xfrm>
            <a:off x="428625" y="5429250"/>
            <a:ext cx="8215313" cy="1131888"/>
          </a:xfrm>
          <a:prstGeom prst="rect">
            <a:avLst/>
          </a:prstGeom>
          <a:noFill/>
          <a:ln w="9525">
            <a:noFill/>
            <a:miter lim="800000"/>
            <a:headEnd/>
            <a:tailEnd/>
          </a:ln>
        </p:spPr>
        <p:txBody>
          <a:bodyPr anchor="ctr">
            <a:spAutoFit/>
          </a:bodyPr>
          <a:lstStyle/>
          <a:p>
            <a:pPr>
              <a:lnSpc>
                <a:spcPct val="150000"/>
              </a:lnSpc>
            </a:pPr>
            <a:r>
              <a:rPr lang="ru-RU" sz="2400" b="1">
                <a:latin typeface="Arial EK KZ" pitchFamily="34" charset="0"/>
                <a:cs typeface="Arial" charset="0"/>
              </a:rPr>
              <a:t>Передвигаясь  по  льду,  будьте  всегда  готовы  </a:t>
            </a:r>
          </a:p>
          <a:p>
            <a:pPr>
              <a:lnSpc>
                <a:spcPct val="150000"/>
              </a:lnSpc>
            </a:pPr>
            <a:r>
              <a:rPr lang="ru-RU" sz="2400" b="1">
                <a:latin typeface="Arial EK KZ" pitchFamily="34" charset="0"/>
                <a:cs typeface="Arial" charset="0"/>
              </a:rPr>
              <a:t>немедленно  освободиться  от  груза! </a:t>
            </a:r>
          </a:p>
        </p:txBody>
      </p:sp>
      <p:pic>
        <p:nvPicPr>
          <p:cNvPr id="10246" name="Picture 9"/>
          <p:cNvPicPr>
            <a:picLocks noChangeAspect="1" noChangeArrowheads="1"/>
          </p:cNvPicPr>
          <p:nvPr/>
        </p:nvPicPr>
        <p:blipFill>
          <a:blip r:embed="rId2">
            <a:lum contrast="36000"/>
          </a:blip>
          <a:srcRect l="2335" t="3609" r="1193" b="1845"/>
          <a:stretch>
            <a:fillRect/>
          </a:stretch>
        </p:blipFill>
        <p:spPr bwMode="auto">
          <a:xfrm>
            <a:off x="1714500" y="2000250"/>
            <a:ext cx="5765800" cy="3500438"/>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1484386F-E0D3-496F-8AF0-A3E831933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76" y="268124"/>
            <a:ext cx="1383912" cy="14326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620713"/>
            <a:ext cx="8642350"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11269" name="Rectangle 9"/>
          <p:cNvSpPr>
            <a:spLocks noChangeArrowheads="1"/>
          </p:cNvSpPr>
          <p:nvPr/>
        </p:nvSpPr>
        <p:spPr bwMode="auto">
          <a:xfrm>
            <a:off x="214313" y="5286375"/>
            <a:ext cx="8501062" cy="1200150"/>
          </a:xfrm>
          <a:prstGeom prst="rect">
            <a:avLst/>
          </a:prstGeom>
          <a:noFill/>
          <a:ln w="9525">
            <a:noFill/>
            <a:miter lim="800000"/>
            <a:headEnd/>
            <a:tailEnd/>
          </a:ln>
        </p:spPr>
        <p:txBody>
          <a:bodyPr anchor="ctr">
            <a:spAutoFit/>
          </a:bodyPr>
          <a:lstStyle/>
          <a:p>
            <a:r>
              <a:rPr lang="ru-RU" sz="2400" b="1">
                <a:latin typeface="Arial EK KZ" pitchFamily="34" charset="0"/>
              </a:rPr>
              <a:t>Не </a:t>
            </a:r>
            <a:r>
              <a:rPr lang="en-US" sz="2400" b="1">
                <a:latin typeface="Arial EK KZ" pitchFamily="34" charset="0"/>
              </a:rPr>
              <a:t> </a:t>
            </a:r>
            <a:r>
              <a:rPr lang="ru-RU" sz="2400" b="1">
                <a:latin typeface="Arial EK KZ" pitchFamily="34" charset="0"/>
              </a:rPr>
              <a:t>приближайтесь</a:t>
            </a:r>
            <a:r>
              <a:rPr lang="en-US" sz="2400" b="1">
                <a:latin typeface="Arial EK KZ" pitchFamily="34" charset="0"/>
              </a:rPr>
              <a:t> </a:t>
            </a:r>
            <a:r>
              <a:rPr lang="ru-RU" sz="2400" b="1">
                <a:latin typeface="Arial EK KZ" pitchFamily="34" charset="0"/>
              </a:rPr>
              <a:t> к </a:t>
            </a:r>
            <a:r>
              <a:rPr lang="en-US" sz="2400" b="1">
                <a:latin typeface="Arial EK KZ" pitchFamily="34" charset="0"/>
              </a:rPr>
              <a:t> </a:t>
            </a:r>
            <a:r>
              <a:rPr lang="ru-RU" sz="2400" b="1">
                <a:latin typeface="Arial EK KZ" pitchFamily="34" charset="0"/>
              </a:rPr>
              <a:t>тем </a:t>
            </a:r>
            <a:r>
              <a:rPr lang="en-US" sz="2400" b="1">
                <a:latin typeface="Arial EK KZ" pitchFamily="34" charset="0"/>
              </a:rPr>
              <a:t> </a:t>
            </a:r>
            <a:r>
              <a:rPr lang="ru-RU" sz="2400" b="1">
                <a:latin typeface="Arial EK KZ" pitchFamily="34" charset="0"/>
              </a:rPr>
              <a:t>местам, где </a:t>
            </a:r>
            <a:r>
              <a:rPr lang="en-US" sz="2400" b="1">
                <a:latin typeface="Arial EK KZ" pitchFamily="34" charset="0"/>
              </a:rPr>
              <a:t> </a:t>
            </a:r>
            <a:r>
              <a:rPr lang="ru-RU" sz="2400" b="1">
                <a:latin typeface="Arial EK KZ" pitchFamily="34" charset="0"/>
              </a:rPr>
              <a:t>происходит </a:t>
            </a:r>
            <a:r>
              <a:rPr lang="en-US" sz="2400" b="1">
                <a:latin typeface="Arial EK KZ" pitchFamily="34" charset="0"/>
              </a:rPr>
              <a:t> </a:t>
            </a:r>
            <a:r>
              <a:rPr lang="ru-RU" sz="2400" b="1">
                <a:latin typeface="Arial EK KZ" pitchFamily="34" charset="0"/>
              </a:rPr>
              <a:t>сброс теплых </a:t>
            </a:r>
            <a:r>
              <a:rPr lang="en-US" sz="2400" b="1">
                <a:latin typeface="Arial EK KZ" pitchFamily="34" charset="0"/>
              </a:rPr>
              <a:t> </a:t>
            </a:r>
            <a:r>
              <a:rPr lang="ru-RU" sz="2400" b="1">
                <a:latin typeface="Arial EK KZ" pitchFamily="34" charset="0"/>
              </a:rPr>
              <a:t>вод </a:t>
            </a:r>
            <a:r>
              <a:rPr lang="en-US" sz="2400" b="1">
                <a:latin typeface="Arial EK KZ" pitchFamily="34" charset="0"/>
              </a:rPr>
              <a:t> </a:t>
            </a:r>
            <a:r>
              <a:rPr lang="ru-RU" sz="2400" b="1">
                <a:latin typeface="Arial EK KZ" pitchFamily="34" charset="0"/>
              </a:rPr>
              <a:t>с </a:t>
            </a:r>
            <a:r>
              <a:rPr lang="en-US" sz="2400" b="1">
                <a:latin typeface="Arial EK KZ" pitchFamily="34" charset="0"/>
              </a:rPr>
              <a:t> </a:t>
            </a:r>
            <a:r>
              <a:rPr lang="ru-RU" sz="2400" b="1">
                <a:latin typeface="Arial EK KZ" pitchFamily="34" charset="0"/>
              </a:rPr>
              <a:t>промышленных </a:t>
            </a:r>
            <a:r>
              <a:rPr lang="en-US" sz="2400" b="1">
                <a:latin typeface="Arial EK KZ" pitchFamily="34" charset="0"/>
              </a:rPr>
              <a:t> </a:t>
            </a:r>
            <a:r>
              <a:rPr lang="ru-RU" sz="2400" b="1">
                <a:latin typeface="Arial EK KZ" pitchFamily="34" charset="0"/>
              </a:rPr>
              <a:t>предприятий </a:t>
            </a:r>
            <a:r>
              <a:rPr lang="en-US" sz="2400" b="1">
                <a:latin typeface="Arial EK KZ" pitchFamily="34" charset="0"/>
              </a:rPr>
              <a:t> </a:t>
            </a:r>
            <a:r>
              <a:rPr lang="ru-RU" sz="2400" b="1">
                <a:latin typeface="Arial EK KZ" pitchFamily="34" charset="0"/>
              </a:rPr>
              <a:t> и </a:t>
            </a:r>
          </a:p>
          <a:p>
            <a:r>
              <a:rPr lang="ru-RU" sz="2400" b="1">
                <a:latin typeface="Arial EK KZ" pitchFamily="34" charset="0"/>
              </a:rPr>
              <a:t>из </a:t>
            </a:r>
            <a:r>
              <a:rPr lang="en-US" sz="2400" b="1">
                <a:latin typeface="Arial EK KZ" pitchFamily="34" charset="0"/>
              </a:rPr>
              <a:t> </a:t>
            </a:r>
            <a:r>
              <a:rPr lang="ru-RU" sz="2400" b="1">
                <a:latin typeface="Arial EK KZ" pitchFamily="34" charset="0"/>
              </a:rPr>
              <a:t>бассейнов</a:t>
            </a:r>
            <a:r>
              <a:rPr lang="en-US" sz="2400" b="1">
                <a:latin typeface="Arial EK KZ" pitchFamily="34" charset="0"/>
              </a:rPr>
              <a:t> </a:t>
            </a:r>
            <a:r>
              <a:rPr lang="ru-RU" sz="2400" b="1">
                <a:latin typeface="Arial EK KZ" pitchFamily="34" charset="0"/>
              </a:rPr>
              <a:t> спортивных </a:t>
            </a:r>
            <a:r>
              <a:rPr lang="en-US" sz="2400" b="1">
                <a:latin typeface="Arial EK KZ" pitchFamily="34" charset="0"/>
              </a:rPr>
              <a:t> </a:t>
            </a:r>
            <a:r>
              <a:rPr lang="ru-RU" sz="2400" b="1">
                <a:latin typeface="Arial EK KZ" pitchFamily="34" charset="0"/>
              </a:rPr>
              <a:t>комплексов. </a:t>
            </a:r>
          </a:p>
        </p:txBody>
      </p:sp>
      <p:pic>
        <p:nvPicPr>
          <p:cNvPr id="11270" name="Picture 12"/>
          <p:cNvPicPr>
            <a:picLocks noChangeAspect="1" noChangeArrowheads="1"/>
          </p:cNvPicPr>
          <p:nvPr/>
        </p:nvPicPr>
        <p:blipFill>
          <a:blip r:embed="rId2">
            <a:lum contrast="42000"/>
          </a:blip>
          <a:srcRect l="2351" t="3647" r="2873" b="4457"/>
          <a:stretch>
            <a:fillRect/>
          </a:stretch>
        </p:blipFill>
        <p:spPr bwMode="auto">
          <a:xfrm>
            <a:off x="1928813" y="1928813"/>
            <a:ext cx="5475287" cy="3244850"/>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618A2E0A-672F-4896-BDEA-2306020B5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8124"/>
            <a:ext cx="1383912" cy="14326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250825" y="620713"/>
            <a:ext cx="8640763"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r>
              <a:rPr lang="ru-RU" sz="1000" dirty="0"/>
              <a:t> </a:t>
            </a:r>
            <a:br>
              <a:rPr lang="ru-RU" sz="1000" dirty="0"/>
            </a:br>
            <a:br>
              <a:rPr lang="ru-RU" sz="1000" dirty="0"/>
            </a:br>
            <a:r>
              <a:rPr lang="ru-RU" sz="1600" dirty="0"/>
              <a:t>*  *  *  *  *  *  *  *  *  *  *  *  *  *  *  *  *  *  *  *  *  *  *  *  *  *  *  *  *  *  *  *  *  *  *  *  *  *  *  *  *  *</a:t>
            </a:r>
          </a:p>
        </p:txBody>
      </p:sp>
      <p:sp>
        <p:nvSpPr>
          <p:cNvPr id="12293" name="Rectangle 9"/>
          <p:cNvSpPr>
            <a:spLocks noChangeArrowheads="1"/>
          </p:cNvSpPr>
          <p:nvPr/>
        </p:nvSpPr>
        <p:spPr bwMode="auto">
          <a:xfrm>
            <a:off x="357188" y="5695950"/>
            <a:ext cx="8286750" cy="830263"/>
          </a:xfrm>
          <a:prstGeom prst="rect">
            <a:avLst/>
          </a:prstGeom>
          <a:noFill/>
          <a:ln w="9525">
            <a:noFill/>
            <a:miter lim="800000"/>
            <a:headEnd/>
            <a:tailEnd/>
          </a:ln>
        </p:spPr>
        <p:txBody>
          <a:bodyPr anchor="ctr">
            <a:spAutoFit/>
          </a:bodyPr>
          <a:lstStyle/>
          <a:p>
            <a:pPr algn="l"/>
            <a:r>
              <a:rPr lang="ru-RU" sz="2400" b="1">
                <a:latin typeface="Arial EK KZ" pitchFamily="34" charset="0"/>
              </a:rPr>
              <a:t>Одно   неосторожное  движение  – </a:t>
            </a:r>
          </a:p>
          <a:p>
            <a:r>
              <a:rPr lang="ru-RU" sz="2400" b="1">
                <a:latin typeface="Arial EK KZ" pitchFamily="34" charset="0"/>
              </a:rPr>
              <a:t>                                        и  можно  провалиться  под  лёд.</a:t>
            </a:r>
          </a:p>
        </p:txBody>
      </p:sp>
      <p:pic>
        <p:nvPicPr>
          <p:cNvPr id="12294" name="Picture 10"/>
          <p:cNvPicPr>
            <a:picLocks noChangeAspect="1" noChangeArrowheads="1"/>
          </p:cNvPicPr>
          <p:nvPr/>
        </p:nvPicPr>
        <p:blipFill>
          <a:blip r:embed="rId2">
            <a:lum contrast="30000"/>
          </a:blip>
          <a:srcRect l="2335" t="3662" r="1193" b="2469"/>
          <a:stretch>
            <a:fillRect/>
          </a:stretch>
        </p:blipFill>
        <p:spPr bwMode="auto">
          <a:xfrm>
            <a:off x="1500188" y="2000250"/>
            <a:ext cx="6192837" cy="3600450"/>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5B240344-A749-4311-8971-84FDEB7CC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0648"/>
            <a:ext cx="1383912" cy="14326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179388" y="620713"/>
            <a:ext cx="8642350"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                </a:t>
            </a:r>
          </a:p>
        </p:txBody>
      </p:sp>
      <p:pic>
        <p:nvPicPr>
          <p:cNvPr id="13317" name="Picture 11"/>
          <p:cNvPicPr>
            <a:picLocks noChangeAspect="1" noChangeArrowheads="1"/>
          </p:cNvPicPr>
          <p:nvPr/>
        </p:nvPicPr>
        <p:blipFill>
          <a:blip r:embed="rId2">
            <a:lum contrast="30000"/>
          </a:blip>
          <a:srcRect l="53450" t="35960" r="883" b="1692"/>
          <a:stretch>
            <a:fillRect/>
          </a:stretch>
        </p:blipFill>
        <p:spPr bwMode="auto">
          <a:xfrm>
            <a:off x="1643063" y="1928813"/>
            <a:ext cx="5907087" cy="3514725"/>
          </a:xfrm>
          <a:prstGeom prst="rect">
            <a:avLst/>
          </a:prstGeom>
          <a:noFill/>
          <a:ln w="9525">
            <a:noFill/>
            <a:miter lim="800000"/>
            <a:headEnd/>
            <a:tailEnd/>
          </a:ln>
        </p:spPr>
      </p:pic>
      <p:sp>
        <p:nvSpPr>
          <p:cNvPr id="13318" name="Rectangle 12"/>
          <p:cNvSpPr>
            <a:spLocks noChangeArrowheads="1"/>
          </p:cNvSpPr>
          <p:nvPr/>
        </p:nvSpPr>
        <p:spPr bwMode="auto">
          <a:xfrm>
            <a:off x="142875" y="5715000"/>
            <a:ext cx="8858250" cy="830263"/>
          </a:xfrm>
          <a:prstGeom prst="rect">
            <a:avLst/>
          </a:prstGeom>
          <a:noFill/>
          <a:ln w="9525">
            <a:noFill/>
            <a:miter lim="800000"/>
            <a:headEnd/>
            <a:tailEnd/>
          </a:ln>
        </p:spPr>
        <p:txBody>
          <a:bodyPr anchor="ctr">
            <a:spAutoFit/>
          </a:bodyPr>
          <a:lstStyle/>
          <a:p>
            <a:r>
              <a:rPr lang="ru-RU" sz="2400" b="1">
                <a:latin typeface="Arial EK KZ" pitchFamily="34" charset="0"/>
              </a:rPr>
              <a:t>Не  следует  ходить  рядом  с  трещинами  или  по  участку льда,  отделенному  от  основного  массива  трещинами </a:t>
            </a:r>
          </a:p>
        </p:txBody>
      </p:sp>
      <p:sp>
        <p:nvSpPr>
          <p:cNvPr id="10" name="Кольцо 9"/>
          <p:cNvSpPr/>
          <p:nvPr/>
        </p:nvSpPr>
        <p:spPr bwMode="auto">
          <a:xfrm>
            <a:off x="1857375" y="4286250"/>
            <a:ext cx="2214563" cy="1000125"/>
          </a:xfrm>
          <a:prstGeom prst="donut">
            <a:avLst>
              <a:gd name="adj" fmla="val 5945"/>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ru-RU"/>
          </a:p>
        </p:txBody>
      </p:sp>
      <p:sp>
        <p:nvSpPr>
          <p:cNvPr id="13320" name="Стрелка вправо 8"/>
          <p:cNvSpPr>
            <a:spLocks noChangeArrowheads="1"/>
          </p:cNvSpPr>
          <p:nvPr/>
        </p:nvSpPr>
        <p:spPr bwMode="auto">
          <a:xfrm rot="-1088797">
            <a:off x="588963" y="5076825"/>
            <a:ext cx="2101850" cy="474663"/>
          </a:xfrm>
          <a:prstGeom prst="rightArrow">
            <a:avLst>
              <a:gd name="adj1" fmla="val 50000"/>
              <a:gd name="adj2" fmla="val 249552"/>
            </a:avLst>
          </a:prstGeom>
          <a:solidFill>
            <a:srgbClr val="FF0000"/>
          </a:solidFill>
          <a:ln w="9525" algn="ctr">
            <a:solidFill>
              <a:schemeClr val="bg2"/>
            </a:solidFill>
            <a:round/>
            <a:headEnd/>
            <a:tailEnd/>
          </a:ln>
        </p:spPr>
        <p:txBody>
          <a:bodyPr/>
          <a:lstStyle/>
          <a:p>
            <a:endParaRPr lang="ru-RU">
              <a:solidFill>
                <a:schemeClr val="bg2"/>
              </a:solidFill>
            </a:endParaRPr>
          </a:p>
        </p:txBody>
      </p:sp>
      <p:pic>
        <p:nvPicPr>
          <p:cNvPr id="3" name="Рисунок 2">
            <a:extLst>
              <a:ext uri="{FF2B5EF4-FFF2-40B4-BE49-F238E27FC236}">
                <a16:creationId xmlns:a16="http://schemas.microsoft.com/office/drawing/2014/main" id="{4BA6CB5E-EFF6-4D46-B264-F670690D0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76" y="260648"/>
            <a:ext cx="1383912" cy="14326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79388" y="620713"/>
            <a:ext cx="8569325"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1000" dirty="0"/>
            </a:br>
            <a:br>
              <a:rPr lang="ru-RU" sz="1000" dirty="0"/>
            </a:br>
            <a:r>
              <a:rPr lang="ru-RU" sz="1600" dirty="0"/>
              <a:t>*  *  *  *  *  *  *  *  *  *  *  *  *  *  *  *  *  *  *  *  *  *  *  *  *  *  *  *  *  *  *  *  *  *  *  *  *  *  *  *  *  *</a:t>
            </a:r>
          </a:p>
        </p:txBody>
      </p:sp>
      <p:sp>
        <p:nvSpPr>
          <p:cNvPr id="14341" name="Rectangle 9"/>
          <p:cNvSpPr>
            <a:spLocks noChangeArrowheads="1"/>
          </p:cNvSpPr>
          <p:nvPr/>
        </p:nvSpPr>
        <p:spPr bwMode="auto">
          <a:xfrm>
            <a:off x="857250" y="5184775"/>
            <a:ext cx="7343775" cy="1384300"/>
          </a:xfrm>
          <a:prstGeom prst="rect">
            <a:avLst/>
          </a:prstGeom>
          <a:noFill/>
          <a:ln w="9525">
            <a:noFill/>
            <a:miter lim="800000"/>
            <a:headEnd/>
            <a:tailEnd/>
          </a:ln>
        </p:spPr>
        <p:txBody>
          <a:bodyPr anchor="ctr">
            <a:spAutoFit/>
          </a:bodyPr>
          <a:lstStyle/>
          <a:p>
            <a:endParaRPr lang="ru-RU" sz="1600" b="1"/>
          </a:p>
          <a:p>
            <a:r>
              <a:rPr lang="ru-RU" sz="2000" b="1">
                <a:solidFill>
                  <a:srgbClr val="FF6699"/>
                </a:solidFill>
                <a:latin typeface="Arial Black" pitchFamily="34" charset="0"/>
              </a:rPr>
              <a:t>В Н И М А Н И Е ! </a:t>
            </a:r>
          </a:p>
          <a:p>
            <a:r>
              <a:rPr lang="ru-RU" sz="2400" b="1">
                <a:latin typeface="Arial EK KZ" pitchFamily="34" charset="0"/>
              </a:rPr>
              <a:t>На  льду  водоёмов  под  снегом  могут  быть  </a:t>
            </a:r>
          </a:p>
          <a:p>
            <a:r>
              <a:rPr lang="ru-RU" sz="2400" b="1">
                <a:latin typeface="Arial EK KZ" pitchFamily="34" charset="0"/>
              </a:rPr>
              <a:t>глубокие   трещины   и   разломы.</a:t>
            </a:r>
          </a:p>
        </p:txBody>
      </p:sp>
      <p:pic>
        <p:nvPicPr>
          <p:cNvPr id="14342" name="Picture 10"/>
          <p:cNvPicPr>
            <a:picLocks noChangeAspect="1" noChangeArrowheads="1"/>
          </p:cNvPicPr>
          <p:nvPr/>
        </p:nvPicPr>
        <p:blipFill>
          <a:blip r:embed="rId2">
            <a:lum contrast="36000"/>
          </a:blip>
          <a:srcRect l="2335" t="3636" r="1193" b="3162"/>
          <a:stretch>
            <a:fillRect/>
          </a:stretch>
        </p:blipFill>
        <p:spPr bwMode="auto">
          <a:xfrm>
            <a:off x="1714500" y="1928813"/>
            <a:ext cx="5903913" cy="3527425"/>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21C74D1D-02CC-427C-8ABA-B6E56885B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76" y="268124"/>
            <a:ext cx="1383912" cy="14326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idx="4294967295"/>
          </p:nvPr>
        </p:nvSpPr>
        <p:spPr>
          <a:xfrm>
            <a:off x="250825" y="620713"/>
            <a:ext cx="8640763"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3200" dirty="0"/>
            </a:br>
            <a:br>
              <a:rPr lang="ru-RU" sz="1000" dirty="0"/>
            </a:br>
            <a:br>
              <a:rPr lang="ru-RU" sz="1000" dirty="0"/>
            </a:br>
            <a:r>
              <a:rPr lang="ru-RU" sz="1600" dirty="0"/>
              <a:t>*  *  *  *  *  *  *  *  *  *  *  *  *  *  *  *  *  *  *  *  *  *  *  *  *  *  *  *  *  *  *  *  *  *  *  *  *  *  *  *  *  *</a:t>
            </a:r>
          </a:p>
        </p:txBody>
      </p:sp>
      <p:sp>
        <p:nvSpPr>
          <p:cNvPr id="15365" name="Rectangle 9"/>
          <p:cNvSpPr>
            <a:spLocks noChangeArrowheads="1"/>
          </p:cNvSpPr>
          <p:nvPr/>
        </p:nvSpPr>
        <p:spPr bwMode="auto">
          <a:xfrm>
            <a:off x="356650" y="1732371"/>
            <a:ext cx="8424862" cy="5478423"/>
          </a:xfrm>
          <a:prstGeom prst="rect">
            <a:avLst/>
          </a:prstGeom>
          <a:noFill/>
          <a:ln w="9525">
            <a:noFill/>
            <a:miter lim="800000"/>
            <a:headEnd/>
            <a:tailEnd/>
          </a:ln>
        </p:spPr>
        <p:txBody>
          <a:bodyPr anchor="ctr">
            <a:spAutoFit/>
          </a:bodyPr>
          <a:lstStyle/>
          <a:p>
            <a:r>
              <a:rPr lang="ru-RU" sz="2200" b="1" dirty="0">
                <a:solidFill>
                  <a:srgbClr val="FF6699"/>
                </a:solidFill>
                <a:latin typeface="Arial Black" pitchFamily="34" charset="0"/>
              </a:rPr>
              <a:t>ЧРЕЗВЫЧАЙНЫЕ СИТУАЦИИ</a:t>
            </a:r>
            <a:r>
              <a:rPr lang="en-US" sz="2200" b="1" dirty="0">
                <a:solidFill>
                  <a:srgbClr val="FF6699"/>
                </a:solidFill>
                <a:latin typeface="Arial Black" pitchFamily="34" charset="0"/>
              </a:rPr>
              <a:t> </a:t>
            </a:r>
            <a:r>
              <a:rPr lang="ru-RU" sz="2200" b="1" dirty="0">
                <a:solidFill>
                  <a:srgbClr val="FF6699"/>
                </a:solidFill>
                <a:latin typeface="Arial Black" pitchFamily="34" charset="0"/>
              </a:rPr>
              <a:t>НА ЛЬДУ</a:t>
            </a:r>
          </a:p>
          <a:p>
            <a:r>
              <a:rPr lang="ru-RU" sz="2200" b="1" dirty="0">
                <a:solidFill>
                  <a:srgbClr val="FF6699"/>
                </a:solidFill>
                <a:latin typeface="Arial Black" pitchFamily="34" charset="0"/>
              </a:rPr>
              <a:t>ЗА 2018-2019 ГОДЫ:</a:t>
            </a:r>
            <a:r>
              <a:rPr lang="ru-RU" sz="2400" b="1" dirty="0">
                <a:solidFill>
                  <a:srgbClr val="FF6699"/>
                </a:solidFill>
                <a:latin typeface="Arial Black" pitchFamily="34" charset="0"/>
              </a:rPr>
              <a:t> </a:t>
            </a:r>
          </a:p>
          <a:p>
            <a:endParaRPr lang="ru-RU" sz="2200" b="1" dirty="0"/>
          </a:p>
          <a:p>
            <a:pPr algn="just">
              <a:buFont typeface="Wingdings" pitchFamily="2" charset="2"/>
              <a:buChar char="q"/>
            </a:pPr>
            <a:r>
              <a:rPr lang="ru-RU" sz="2400" b="1" dirty="0">
                <a:latin typeface="Arial EK KZ" pitchFamily="34" charset="0"/>
              </a:rPr>
              <a:t> 7 января 2019 г. в городе Коммунар во время прогулки пропал Егор Антонов, 7 лет. Позже его тело было обнаружено водолазами на дне реки Ижора;</a:t>
            </a:r>
          </a:p>
          <a:p>
            <a:pPr algn="just"/>
            <a:endParaRPr lang="ru-RU" sz="2400" b="1" dirty="0">
              <a:latin typeface="Arial EK KZ" pitchFamily="34" charset="0"/>
            </a:endParaRPr>
          </a:p>
          <a:p>
            <a:pPr algn="just">
              <a:buFont typeface="Wingdings" pitchFamily="2" charset="2"/>
              <a:buChar char="q"/>
            </a:pPr>
            <a:r>
              <a:rPr lang="ru-RU" sz="2400" b="1" dirty="0">
                <a:latin typeface="Arial EK KZ" pitchFamily="34" charset="0"/>
              </a:rPr>
              <a:t> 31 января 2019г. в Стрельне бесследно исчез десятилетний  Женя </a:t>
            </a:r>
            <a:r>
              <a:rPr lang="ru-RU" sz="2400" b="1" dirty="0" err="1">
                <a:latin typeface="Arial EK KZ" pitchFamily="34" charset="0"/>
              </a:rPr>
              <a:t>Сауль</a:t>
            </a:r>
            <a:r>
              <a:rPr lang="ru-RU" sz="2400" b="1" dirty="0">
                <a:latin typeface="Arial EK KZ" pitchFamily="34" charset="0"/>
              </a:rPr>
              <a:t>. Его тело найдено в Орловском канале.</a:t>
            </a:r>
          </a:p>
          <a:p>
            <a:pPr algn="just"/>
            <a:endParaRPr lang="ru-RU" sz="2400" b="1" dirty="0">
              <a:latin typeface="Arial EK KZ" pitchFamily="34" charset="0"/>
            </a:endParaRPr>
          </a:p>
          <a:p>
            <a:pPr algn="just"/>
            <a:r>
              <a:rPr lang="ru-RU" sz="1400" b="1" dirty="0">
                <a:latin typeface="Arial EK KZ" pitchFamily="34" charset="0"/>
              </a:rPr>
              <a:t>Оба ребёнка, по утверждениям родных, боялись воды не могли пойти на прогулку к водоёму — однако, как выяснилось, далеко не всегда родственники могут предугадать поступки детей.</a:t>
            </a:r>
          </a:p>
          <a:p>
            <a:pPr algn="just"/>
            <a:endParaRPr lang="ru-RU" sz="2400" b="1" dirty="0">
              <a:latin typeface="Arial EK KZ" pitchFamily="34" charset="0"/>
            </a:endParaRPr>
          </a:p>
          <a:p>
            <a:pPr algn="just"/>
            <a:endParaRPr lang="ru-RU" sz="2400" b="1" dirty="0">
              <a:latin typeface="Arial EK KZ" pitchFamily="34" charset="0"/>
            </a:endParaRPr>
          </a:p>
        </p:txBody>
      </p:sp>
      <p:pic>
        <p:nvPicPr>
          <p:cNvPr id="3" name="Рисунок 2">
            <a:extLst>
              <a:ext uri="{FF2B5EF4-FFF2-40B4-BE49-F238E27FC236}">
                <a16:creationId xmlns:a16="http://schemas.microsoft.com/office/drawing/2014/main" id="{87A75409-6118-465A-B441-D1D72E632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8124"/>
            <a:ext cx="1383912" cy="14326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ed.jpg"/>
          <p:cNvPicPr>
            <a:picLocks noChangeAspect="1"/>
          </p:cNvPicPr>
          <p:nvPr/>
        </p:nvPicPr>
        <p:blipFill>
          <a:blip r:embed="rId2"/>
          <a:srcRect/>
          <a:stretch>
            <a:fillRect/>
          </a:stretch>
        </p:blipFill>
        <p:spPr bwMode="auto">
          <a:xfrm>
            <a:off x="214313" y="3000375"/>
            <a:ext cx="4475162" cy="3357563"/>
          </a:xfrm>
          <a:prstGeom prst="rect">
            <a:avLst/>
          </a:prstGeom>
          <a:noFill/>
          <a:ln w="9525">
            <a:solidFill>
              <a:srgbClr val="000000"/>
            </a:solidFill>
            <a:miter lim="800000"/>
            <a:headEnd/>
            <a:tailEnd/>
          </a:ln>
        </p:spPr>
      </p:pic>
      <p:sp>
        <p:nvSpPr>
          <p:cNvPr id="7" name="Rectangle 2"/>
          <p:cNvSpPr txBox="1">
            <a:spLocks noRot="1" noChangeArrowheads="1"/>
          </p:cNvSpPr>
          <p:nvPr/>
        </p:nvSpPr>
        <p:spPr bwMode="auto">
          <a:xfrm>
            <a:off x="250825" y="620713"/>
            <a:ext cx="8640763" cy="1143000"/>
          </a:xfrm>
          <a:prstGeom prst="rect">
            <a:avLst/>
          </a:prstGeom>
          <a:noFill/>
          <a:ln w="9525">
            <a:noFill/>
            <a:miter lim="800000"/>
            <a:headEnd/>
            <a:tailEnd/>
          </a:ln>
          <a:effectLst/>
        </p:spPr>
        <p:txBody>
          <a:bodyPr anchor="ctr"/>
          <a:lstStyle/>
          <a:p>
            <a:pPr>
              <a:defRPr/>
            </a:pPr>
            <a:r>
              <a:rPr lang="ru-RU" sz="2800" b="1" kern="0" dirty="0">
                <a:solidFill>
                  <a:schemeClr val="tx2"/>
                </a:solidFill>
                <a:effectLst>
                  <a:outerShdw blurRad="38100" dist="38100" dir="2700000" algn="tl">
                    <a:srgbClr val="000000"/>
                  </a:outerShdw>
                </a:effectLst>
                <a:latin typeface="+mj-lt"/>
                <a:ea typeface="+mj-ea"/>
                <a:cs typeface="+mj-cs"/>
              </a:rPr>
              <a:t>                </a:t>
            </a:r>
            <a: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t>Меры безопасности </a:t>
            </a:r>
            <a:b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br>
            <a: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t>            и правила поведения на льду </a:t>
            </a:r>
            <a:br>
              <a:rPr lang="ru-RU" sz="3200" b="1" kern="0" dirty="0">
                <a:solidFill>
                  <a:schemeClr val="tx2"/>
                </a:solidFill>
                <a:effectLst>
                  <a:outerShdw blurRad="38100" dist="38100" dir="2700000" algn="tl">
                    <a:srgbClr val="000000"/>
                  </a:outerShdw>
                </a:effectLst>
                <a:latin typeface="+mj-lt"/>
                <a:ea typeface="+mj-ea"/>
                <a:cs typeface="+mj-cs"/>
              </a:rPr>
            </a:br>
            <a:br>
              <a:rPr lang="ru-RU" sz="1000" b="1" kern="0" dirty="0">
                <a:solidFill>
                  <a:schemeClr val="tx2"/>
                </a:solidFill>
                <a:effectLst>
                  <a:outerShdw blurRad="38100" dist="38100" dir="2700000" algn="tl">
                    <a:srgbClr val="000000"/>
                  </a:outerShdw>
                </a:effectLst>
                <a:latin typeface="+mj-lt"/>
                <a:ea typeface="+mj-ea"/>
                <a:cs typeface="+mj-cs"/>
              </a:rPr>
            </a:br>
            <a:br>
              <a:rPr lang="ru-RU" sz="1000" b="1" kern="0" dirty="0">
                <a:solidFill>
                  <a:schemeClr val="tx2"/>
                </a:solidFill>
                <a:effectLst>
                  <a:outerShdw blurRad="38100" dist="38100" dir="2700000" algn="tl">
                    <a:srgbClr val="000000"/>
                  </a:outerShdw>
                </a:effectLst>
                <a:latin typeface="+mj-lt"/>
                <a:ea typeface="+mj-ea"/>
                <a:cs typeface="+mj-cs"/>
              </a:rPr>
            </a:br>
            <a:r>
              <a:rPr lang="ru-RU" sz="1600" b="1" kern="0" dirty="0">
                <a:solidFill>
                  <a:schemeClr val="tx2"/>
                </a:solidFill>
                <a:effectLst>
                  <a:outerShdw blurRad="38100" dist="38100" dir="2700000" algn="tl">
                    <a:srgbClr val="000000"/>
                  </a:outerShdw>
                </a:effectLst>
                <a:latin typeface="+mj-lt"/>
                <a:ea typeface="+mj-ea"/>
                <a:cs typeface="+mj-cs"/>
              </a:rPr>
              <a:t>*  *  *  *  *  *  *  *  *  *  *  *  *  *  *  *  *  *  *  *  *  *  *  *  *  *  *  *  *  *  *  *  *  *  *  *  *  *  *  *  *  *</a:t>
            </a:r>
          </a:p>
        </p:txBody>
      </p:sp>
      <p:sp>
        <p:nvSpPr>
          <p:cNvPr id="16390" name="Прямоугольник 8"/>
          <p:cNvSpPr>
            <a:spLocks noChangeArrowheads="1"/>
          </p:cNvSpPr>
          <p:nvPr/>
        </p:nvSpPr>
        <p:spPr bwMode="auto">
          <a:xfrm>
            <a:off x="0" y="1928813"/>
            <a:ext cx="9144000" cy="862012"/>
          </a:xfrm>
          <a:prstGeom prst="rect">
            <a:avLst/>
          </a:prstGeom>
          <a:noFill/>
          <a:ln w="9525">
            <a:noFill/>
            <a:miter lim="800000"/>
            <a:headEnd/>
            <a:tailEnd/>
          </a:ln>
        </p:spPr>
        <p:txBody>
          <a:bodyPr>
            <a:spAutoFit/>
          </a:bodyPr>
          <a:lstStyle/>
          <a:p>
            <a:r>
              <a:rPr lang="ru-RU" sz="2800" b="1">
                <a:latin typeface="Arial" charset="0"/>
                <a:cs typeface="Arial" charset="0"/>
              </a:rPr>
              <a:t>Н</a:t>
            </a:r>
            <a:r>
              <a:rPr lang="ru-RU" sz="2200" b="1">
                <a:latin typeface="Arial" charset="0"/>
                <a:cs typeface="Arial" charset="0"/>
              </a:rPr>
              <a:t>А  </a:t>
            </a:r>
            <a:r>
              <a:rPr lang="ru-RU" sz="2400" b="1">
                <a:solidFill>
                  <a:srgbClr val="FF6699"/>
                </a:solidFill>
                <a:latin typeface="Arial" charset="0"/>
                <a:cs typeface="Arial" charset="0"/>
              </a:rPr>
              <a:t>АВТОТРАНСПОРТЕ </a:t>
            </a:r>
            <a:r>
              <a:rPr lang="ru-RU" sz="2200" b="1">
                <a:solidFill>
                  <a:srgbClr val="FF6699"/>
                </a:solidFill>
                <a:latin typeface="Arial" charset="0"/>
                <a:cs typeface="Arial" charset="0"/>
              </a:rPr>
              <a:t> </a:t>
            </a:r>
            <a:r>
              <a:rPr lang="ru-RU" sz="2200" b="1">
                <a:latin typeface="Arial" charset="0"/>
                <a:cs typeface="Arial" charset="0"/>
              </a:rPr>
              <a:t>ПЕРЕПРАВЛЯТЬСЯ  ПО  ЛЬДУ  </a:t>
            </a:r>
          </a:p>
          <a:p>
            <a:r>
              <a:rPr lang="ru-RU" sz="2200" b="1">
                <a:latin typeface="Arial" charset="0"/>
                <a:cs typeface="Arial" charset="0"/>
              </a:rPr>
              <a:t>МОЖНО  ТОЛЬКО  В  РАЗРЕШЕННЫХ  ДЛЯ  ЭТОГО  МЕСТАХ!</a:t>
            </a:r>
          </a:p>
        </p:txBody>
      </p:sp>
      <p:sp>
        <p:nvSpPr>
          <p:cNvPr id="16391" name="TextBox 9"/>
          <p:cNvSpPr txBox="1">
            <a:spLocks noChangeArrowheads="1"/>
          </p:cNvSpPr>
          <p:nvPr/>
        </p:nvSpPr>
        <p:spPr bwMode="auto">
          <a:xfrm>
            <a:off x="5357813" y="4000500"/>
            <a:ext cx="1571625" cy="369888"/>
          </a:xfrm>
          <a:prstGeom prst="rect">
            <a:avLst/>
          </a:prstGeom>
          <a:noFill/>
          <a:ln w="9525">
            <a:noFill/>
            <a:miter lim="800000"/>
            <a:headEnd/>
            <a:tailEnd/>
          </a:ln>
        </p:spPr>
        <p:txBody>
          <a:bodyPr>
            <a:spAutoFit/>
          </a:bodyPr>
          <a:lstStyle/>
          <a:p>
            <a:endParaRPr lang="ru-RU"/>
          </a:p>
        </p:txBody>
      </p:sp>
      <p:sp>
        <p:nvSpPr>
          <p:cNvPr id="14344" name="TextBox 10"/>
          <p:cNvSpPr txBox="1">
            <a:spLocks noChangeArrowheads="1"/>
          </p:cNvSpPr>
          <p:nvPr/>
        </p:nvSpPr>
        <p:spPr bwMode="auto">
          <a:xfrm>
            <a:off x="5000625" y="3000375"/>
            <a:ext cx="3786188" cy="3078163"/>
          </a:xfrm>
          <a:prstGeom prst="rect">
            <a:avLst/>
          </a:prstGeom>
          <a:noFill/>
          <a:ln w="9525">
            <a:noFill/>
            <a:miter lim="800000"/>
            <a:headEnd/>
            <a:tailEnd/>
          </a:ln>
        </p:spPr>
        <p:txBody>
          <a:bodyPr>
            <a:spAutoFit/>
          </a:bodyPr>
          <a:lstStyle/>
          <a:p>
            <a:pPr indent="457200">
              <a:defRPr/>
            </a:pPr>
            <a:r>
              <a:rPr lang="ru-RU" sz="2800" b="1" dirty="0">
                <a:solidFill>
                  <a:srgbClr val="60CABD"/>
                </a:solidFill>
                <a:latin typeface="Arial Black" pitchFamily="34" charset="0"/>
                <a:cs typeface="Arial" charset="0"/>
              </a:rPr>
              <a:t>Безопасная толщина льда           для переправы </a:t>
            </a:r>
          </a:p>
          <a:p>
            <a:pPr indent="457200">
              <a:defRPr/>
            </a:pPr>
            <a:r>
              <a:rPr lang="ru-RU" sz="2800" b="1" dirty="0">
                <a:solidFill>
                  <a:srgbClr val="60CABD"/>
                </a:solidFill>
                <a:latin typeface="Arial Black" pitchFamily="34" charset="0"/>
                <a:cs typeface="Arial" charset="0"/>
              </a:rPr>
              <a:t>по льду :</a:t>
            </a:r>
          </a:p>
          <a:p>
            <a:pPr indent="457200">
              <a:defRPr/>
            </a:pPr>
            <a:endParaRPr lang="ru-RU" sz="1000" b="1" dirty="0">
              <a:solidFill>
                <a:srgbClr val="60CABD"/>
              </a:solidFill>
              <a:latin typeface="Arial" charset="0"/>
              <a:cs typeface="Arial" charset="0"/>
            </a:endParaRPr>
          </a:p>
          <a:p>
            <a:pPr>
              <a:defRPr/>
            </a:pPr>
            <a:endParaRPr lang="ru-RU" sz="800" b="1" dirty="0">
              <a:solidFill>
                <a:schemeClr val="accent1">
                  <a:lumMod val="60000"/>
                  <a:lumOff val="40000"/>
                </a:schemeClr>
              </a:solidFill>
              <a:latin typeface="Arial" charset="0"/>
              <a:cs typeface="Arial" charset="0"/>
            </a:endParaRPr>
          </a:p>
          <a:p>
            <a:pPr algn="l">
              <a:buFont typeface="Wingdings" pitchFamily="2" charset="2"/>
              <a:buChar char="Ø"/>
              <a:defRPr/>
            </a:pPr>
            <a:r>
              <a:rPr lang="ru-RU" b="1" dirty="0">
                <a:latin typeface="Arial" charset="0"/>
                <a:cs typeface="Arial" charset="0"/>
              </a:rPr>
              <a:t>  ДЛЯ АВТОМОБИЛЯ  - 50 СМ ;</a:t>
            </a:r>
          </a:p>
          <a:p>
            <a:pPr algn="l">
              <a:defRPr/>
            </a:pPr>
            <a:endParaRPr lang="ru-RU" sz="1000" b="1" dirty="0">
              <a:latin typeface="Arial" charset="0"/>
              <a:cs typeface="Arial" charset="0"/>
            </a:endParaRPr>
          </a:p>
          <a:p>
            <a:pPr algn="l">
              <a:buFont typeface="Wingdings" pitchFamily="2" charset="2"/>
              <a:buChar char="Ø"/>
              <a:defRPr/>
            </a:pPr>
            <a:r>
              <a:rPr lang="ru-RU" b="1" dirty="0">
                <a:latin typeface="Arial" charset="0"/>
                <a:cs typeface="Arial" charset="0"/>
              </a:rPr>
              <a:t>  ДЛЯ ТРАКТОРА     -     70 СМ .</a:t>
            </a:r>
          </a:p>
          <a:p>
            <a:pPr>
              <a:defRPr/>
            </a:pPr>
            <a:endParaRPr lang="ru-RU" dirty="0"/>
          </a:p>
        </p:txBody>
      </p:sp>
      <p:pic>
        <p:nvPicPr>
          <p:cNvPr id="4" name="Рисунок 3">
            <a:extLst>
              <a:ext uri="{FF2B5EF4-FFF2-40B4-BE49-F238E27FC236}">
                <a16:creationId xmlns:a16="http://schemas.microsoft.com/office/drawing/2014/main" id="{38BD8480-C158-4359-9036-77E2C24D0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8124"/>
            <a:ext cx="1383912" cy="1432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idx="4294967295"/>
          </p:nvPr>
        </p:nvSpPr>
        <p:spPr>
          <a:xfrm>
            <a:off x="250825" y="620713"/>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17413" name="Rectangle 12"/>
          <p:cNvSpPr>
            <a:spLocks noChangeArrowheads="1"/>
          </p:cNvSpPr>
          <p:nvPr/>
        </p:nvSpPr>
        <p:spPr bwMode="auto">
          <a:xfrm>
            <a:off x="285750" y="2071668"/>
            <a:ext cx="8569325" cy="4370427"/>
          </a:xfrm>
          <a:prstGeom prst="rect">
            <a:avLst/>
          </a:prstGeom>
          <a:noFill/>
          <a:ln w="9525">
            <a:noFill/>
            <a:miter lim="800000"/>
            <a:headEnd/>
            <a:tailEnd/>
          </a:ln>
        </p:spPr>
        <p:txBody>
          <a:bodyPr anchor="ctr">
            <a:spAutoFit/>
          </a:bodyPr>
          <a:lstStyle/>
          <a:p>
            <a:r>
              <a:rPr lang="ru-RU" sz="2200" b="1" dirty="0">
                <a:solidFill>
                  <a:srgbClr val="FF6699"/>
                </a:solidFill>
                <a:latin typeface="Arial Black" pitchFamily="34" charset="0"/>
              </a:rPr>
              <a:t>ЧРЕЗВЫЧАЙНЫЕ СИТУАЦИИ</a:t>
            </a:r>
            <a:r>
              <a:rPr lang="en-US" sz="2200" b="1" dirty="0">
                <a:solidFill>
                  <a:srgbClr val="FF6699"/>
                </a:solidFill>
                <a:latin typeface="Arial Black" pitchFamily="34" charset="0"/>
              </a:rPr>
              <a:t> </a:t>
            </a:r>
            <a:r>
              <a:rPr lang="ru-RU" sz="2200" b="1" dirty="0">
                <a:solidFill>
                  <a:srgbClr val="FF6699"/>
                </a:solidFill>
                <a:latin typeface="Arial Black" pitchFamily="34" charset="0"/>
              </a:rPr>
              <a:t>НА ЛЬДУ</a:t>
            </a:r>
          </a:p>
          <a:p>
            <a:r>
              <a:rPr lang="ru-RU" sz="2200" b="1" dirty="0">
                <a:solidFill>
                  <a:srgbClr val="FF6699"/>
                </a:solidFill>
                <a:latin typeface="Arial Black" pitchFamily="34" charset="0"/>
              </a:rPr>
              <a:t>ЗА 2018-2019 ГОДЫ:</a:t>
            </a:r>
            <a:r>
              <a:rPr lang="ru-RU" b="1" dirty="0">
                <a:solidFill>
                  <a:srgbClr val="FF6699"/>
                </a:solidFill>
                <a:latin typeface="Arial Black" pitchFamily="34" charset="0"/>
              </a:rPr>
              <a:t> </a:t>
            </a:r>
          </a:p>
          <a:p>
            <a:endParaRPr lang="ru-RU" dirty="0">
              <a:latin typeface="Arial EK KZ" pitchFamily="34" charset="0"/>
            </a:endParaRPr>
          </a:p>
          <a:p>
            <a:pPr algn="just">
              <a:buFont typeface="Wingdings" pitchFamily="2" charset="2"/>
              <a:buChar char="q"/>
            </a:pPr>
            <a:r>
              <a:rPr lang="ru-RU" sz="2400" dirty="0">
                <a:latin typeface="Arial EK KZ" pitchFamily="34" charset="0"/>
              </a:rPr>
              <a:t>   </a:t>
            </a:r>
            <a:r>
              <a:rPr lang="ru-RU" sz="2400" b="1" dirty="0">
                <a:latin typeface="Arial EK KZ" pitchFamily="34" charset="0"/>
              </a:rPr>
              <a:t>19 января 2019 на Ладоге, недалеко от острова </a:t>
            </a:r>
            <a:r>
              <a:rPr lang="ru-RU" sz="2400" b="1" dirty="0" err="1">
                <a:latin typeface="Arial EK KZ" pitchFamily="34" charset="0"/>
              </a:rPr>
              <a:t>Птинов</a:t>
            </a:r>
            <a:r>
              <a:rPr lang="ru-RU" sz="2400" b="1" dirty="0">
                <a:latin typeface="Arial EK KZ" pitchFamily="34" charset="0"/>
              </a:rPr>
              <a:t> в воду провалилась "нива" с двумя пассажирами. Об этом спасателям стало известно только утром 20 января. Спасти людей, находившихся в машине, не удалось.</a:t>
            </a:r>
          </a:p>
          <a:p>
            <a:pPr algn="just">
              <a:buFont typeface="Wingdings" pitchFamily="2" charset="2"/>
              <a:buChar char="q"/>
            </a:pPr>
            <a:endParaRPr lang="ru-RU" sz="2400" b="1" dirty="0">
              <a:latin typeface="Arial EK KZ" pitchFamily="34" charset="0"/>
            </a:endParaRPr>
          </a:p>
          <a:p>
            <a:pPr algn="just">
              <a:buFont typeface="Wingdings" pitchFamily="2" charset="2"/>
              <a:buChar char="q"/>
            </a:pPr>
            <a:r>
              <a:rPr lang="ru-RU" sz="2400" b="1" dirty="0">
                <a:latin typeface="Arial EK KZ" pitchFamily="34" charset="0"/>
              </a:rPr>
              <a:t>   17 февраля 2019 под лед </a:t>
            </a:r>
            <a:r>
              <a:rPr lang="ru-RU" sz="2400" b="1" dirty="0" err="1">
                <a:latin typeface="Arial EK KZ" pitchFamily="34" charset="0"/>
              </a:rPr>
              <a:t>Шуваловского</a:t>
            </a:r>
            <a:r>
              <a:rPr lang="ru-RU" sz="2400" b="1" dirty="0">
                <a:latin typeface="Arial EK KZ" pitchFamily="34" charset="0"/>
              </a:rPr>
              <a:t> карьера в Приморском р-не С-Пб ушел автомобиль «Джип Чероки».  К счастью в этот раз  обошлось без жертв.</a:t>
            </a:r>
          </a:p>
        </p:txBody>
      </p:sp>
      <p:pic>
        <p:nvPicPr>
          <p:cNvPr id="3" name="Рисунок 2">
            <a:extLst>
              <a:ext uri="{FF2B5EF4-FFF2-40B4-BE49-F238E27FC236}">
                <a16:creationId xmlns:a16="http://schemas.microsoft.com/office/drawing/2014/main" id="{C2B8C4CB-F99C-4EF2-A902-0AE66100D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40132"/>
            <a:ext cx="1383912" cy="14326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idx="4294967295"/>
          </p:nvPr>
        </p:nvSpPr>
        <p:spPr>
          <a:xfrm>
            <a:off x="179388" y="620713"/>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                 </a:t>
            </a:r>
          </a:p>
        </p:txBody>
      </p:sp>
      <p:sp>
        <p:nvSpPr>
          <p:cNvPr id="18437" name="Rectangle 12"/>
          <p:cNvSpPr>
            <a:spLocks noChangeArrowheads="1"/>
          </p:cNvSpPr>
          <p:nvPr/>
        </p:nvSpPr>
        <p:spPr bwMode="auto">
          <a:xfrm>
            <a:off x="684213" y="5754688"/>
            <a:ext cx="7848600" cy="831850"/>
          </a:xfrm>
          <a:prstGeom prst="rect">
            <a:avLst/>
          </a:prstGeom>
          <a:noFill/>
          <a:ln w="9525">
            <a:noFill/>
            <a:miter lim="800000"/>
            <a:headEnd/>
            <a:tailEnd/>
          </a:ln>
        </p:spPr>
        <p:txBody>
          <a:bodyPr anchor="ctr">
            <a:spAutoFit/>
          </a:bodyPr>
          <a:lstStyle/>
          <a:p>
            <a:r>
              <a:rPr lang="ru-RU" sz="2400" b="1">
                <a:latin typeface="Arial EK KZ" pitchFamily="34" charset="0"/>
              </a:rPr>
              <a:t>Во  время  зимней  рыбалки  думайте   прежде  всего  </a:t>
            </a:r>
          </a:p>
          <a:p>
            <a:r>
              <a:rPr lang="ru-RU" sz="2400" b="1">
                <a:latin typeface="Arial EK KZ" pitchFamily="34" charset="0"/>
              </a:rPr>
              <a:t>о  </a:t>
            </a:r>
            <a:r>
              <a:rPr lang="ru-RU" sz="2400" b="1" u="sng">
                <a:solidFill>
                  <a:srgbClr val="60CABD"/>
                </a:solidFill>
                <a:latin typeface="Arial EK KZ" pitchFamily="34" charset="0"/>
              </a:rPr>
              <a:t>безопасности</a:t>
            </a:r>
            <a:r>
              <a:rPr lang="ru-RU" sz="2400" b="1">
                <a:latin typeface="Arial EK KZ" pitchFamily="34" charset="0"/>
              </a:rPr>
              <a:t>  и  только  потом  об  улове! </a:t>
            </a:r>
          </a:p>
        </p:txBody>
      </p:sp>
      <p:pic>
        <p:nvPicPr>
          <p:cNvPr id="18438" name="Picture 10"/>
          <p:cNvPicPr>
            <a:picLocks noChangeAspect="1" noChangeArrowheads="1"/>
          </p:cNvPicPr>
          <p:nvPr/>
        </p:nvPicPr>
        <p:blipFill>
          <a:blip r:embed="rId2">
            <a:lum contrast="30000"/>
          </a:blip>
          <a:srcRect l="2388" t="2025" r="2362" b="4095"/>
          <a:stretch>
            <a:fillRect/>
          </a:stretch>
        </p:blipFill>
        <p:spPr bwMode="auto">
          <a:xfrm>
            <a:off x="1763713" y="2133600"/>
            <a:ext cx="5761037" cy="3527425"/>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1EDAC598-5301-4D23-8F4F-1F5BE9338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01" y="340132"/>
            <a:ext cx="1383912" cy="14326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3"/>
          <p:cNvSpPr>
            <a:spLocks noChangeArrowheads="1"/>
          </p:cNvSpPr>
          <p:nvPr/>
        </p:nvSpPr>
        <p:spPr bwMode="auto">
          <a:xfrm>
            <a:off x="285750" y="1857375"/>
            <a:ext cx="8429625" cy="3416300"/>
          </a:xfrm>
          <a:prstGeom prst="rect">
            <a:avLst/>
          </a:prstGeom>
          <a:noFill/>
          <a:ln w="9525">
            <a:noFill/>
            <a:miter lim="800000"/>
            <a:headEnd/>
            <a:tailEnd/>
          </a:ln>
        </p:spPr>
        <p:txBody>
          <a:bodyPr>
            <a:spAutoFit/>
          </a:bodyPr>
          <a:lstStyle/>
          <a:p>
            <a:r>
              <a:rPr lang="ru-RU" sz="5400">
                <a:solidFill>
                  <a:srgbClr val="FF6699"/>
                </a:solidFill>
                <a:latin typeface="Arial Black" pitchFamily="34" charset="0"/>
              </a:rPr>
              <a:t>Меры </a:t>
            </a:r>
            <a:r>
              <a:rPr lang="en-US" sz="5400">
                <a:solidFill>
                  <a:srgbClr val="FF6699"/>
                </a:solidFill>
                <a:latin typeface="Arial Black" pitchFamily="34" charset="0"/>
              </a:rPr>
              <a:t> </a:t>
            </a:r>
            <a:r>
              <a:rPr lang="ru-RU" sz="5400">
                <a:solidFill>
                  <a:srgbClr val="FF6699"/>
                </a:solidFill>
                <a:latin typeface="Arial Black" pitchFamily="34" charset="0"/>
              </a:rPr>
              <a:t>безопасности</a:t>
            </a:r>
            <a:r>
              <a:rPr lang="en-US" sz="5400">
                <a:solidFill>
                  <a:srgbClr val="FF6699"/>
                </a:solidFill>
                <a:latin typeface="Arial Black" pitchFamily="34" charset="0"/>
              </a:rPr>
              <a:t> </a:t>
            </a:r>
            <a:r>
              <a:rPr lang="ru-RU" sz="5400">
                <a:solidFill>
                  <a:srgbClr val="FF6699"/>
                </a:solidFill>
                <a:latin typeface="Arial Black" pitchFamily="34" charset="0"/>
              </a:rPr>
              <a:t> и </a:t>
            </a:r>
          </a:p>
          <a:p>
            <a:r>
              <a:rPr lang="ru-RU" sz="5400">
                <a:solidFill>
                  <a:srgbClr val="FF6699"/>
                </a:solidFill>
                <a:latin typeface="Arial Black" pitchFamily="34" charset="0"/>
              </a:rPr>
              <a:t>правила </a:t>
            </a:r>
            <a:r>
              <a:rPr lang="en-US" sz="5400">
                <a:solidFill>
                  <a:srgbClr val="FF6699"/>
                </a:solidFill>
                <a:latin typeface="Arial Black" pitchFamily="34" charset="0"/>
              </a:rPr>
              <a:t> </a:t>
            </a:r>
            <a:r>
              <a:rPr lang="ru-RU" sz="5400">
                <a:solidFill>
                  <a:srgbClr val="FF6699"/>
                </a:solidFill>
                <a:latin typeface="Arial Black" pitchFamily="34" charset="0"/>
              </a:rPr>
              <a:t>поведения </a:t>
            </a:r>
          </a:p>
          <a:p>
            <a:r>
              <a:rPr lang="ru-RU" sz="5400">
                <a:solidFill>
                  <a:srgbClr val="FF6699"/>
                </a:solidFill>
                <a:latin typeface="Arial Black" pitchFamily="34" charset="0"/>
              </a:rPr>
              <a:t>на </a:t>
            </a:r>
            <a:r>
              <a:rPr lang="en-US" sz="5400">
                <a:solidFill>
                  <a:srgbClr val="FF6699"/>
                </a:solidFill>
                <a:latin typeface="Arial Black" pitchFamily="34" charset="0"/>
              </a:rPr>
              <a:t> </a:t>
            </a:r>
            <a:r>
              <a:rPr lang="ru-RU" sz="5400">
                <a:solidFill>
                  <a:srgbClr val="FF6699"/>
                </a:solidFill>
                <a:latin typeface="Arial Black" pitchFamily="34" charset="0"/>
              </a:rPr>
              <a:t>льду  </a:t>
            </a:r>
          </a:p>
        </p:txBody>
      </p:sp>
      <p:sp>
        <p:nvSpPr>
          <p:cNvPr id="50179" name="TextBox 4"/>
          <p:cNvSpPr txBox="1">
            <a:spLocks noChangeArrowheads="1"/>
          </p:cNvSpPr>
          <p:nvPr/>
        </p:nvSpPr>
        <p:spPr bwMode="auto">
          <a:xfrm>
            <a:off x="2143125" y="500063"/>
            <a:ext cx="4357688" cy="769937"/>
          </a:xfrm>
          <a:prstGeom prst="rect">
            <a:avLst/>
          </a:prstGeom>
          <a:noFill/>
          <a:ln w="9525">
            <a:noFill/>
            <a:miter lim="800000"/>
            <a:headEnd/>
            <a:tailEnd/>
          </a:ln>
        </p:spPr>
        <p:txBody>
          <a:bodyPr>
            <a:spAutoFit/>
          </a:bodyPr>
          <a:lstStyle/>
          <a:p>
            <a:r>
              <a:rPr lang="ru-RU" sz="4400">
                <a:latin typeface="Arial Black" pitchFamily="34" charset="0"/>
              </a:rPr>
              <a:t>Тема урока:</a:t>
            </a:r>
            <a:r>
              <a:rPr lang="ru-RU"/>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285750" y="642938"/>
            <a:ext cx="8642350"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1000" dirty="0"/>
            </a:br>
            <a:br>
              <a:rPr lang="ru-RU" sz="1000" dirty="0"/>
            </a:br>
            <a:br>
              <a:rPr lang="ru-RU" sz="1000" dirty="0"/>
            </a:br>
            <a:r>
              <a:rPr lang="ru-RU" sz="1600" dirty="0"/>
              <a:t>*  *  *  *  *  *  *  *  *  *  *  *  *  *  *  *  *  *  *  *  *  *  *  *  *  *  *  *  *  *  *  *  *  *  *  *  *  *  *  *  *  *</a:t>
            </a:r>
          </a:p>
        </p:txBody>
      </p:sp>
      <p:sp>
        <p:nvSpPr>
          <p:cNvPr id="19461" name="Rectangle 8"/>
          <p:cNvSpPr>
            <a:spLocks noChangeArrowheads="1"/>
          </p:cNvSpPr>
          <p:nvPr/>
        </p:nvSpPr>
        <p:spPr bwMode="auto">
          <a:xfrm>
            <a:off x="214313" y="5735638"/>
            <a:ext cx="8572500" cy="831850"/>
          </a:xfrm>
          <a:prstGeom prst="rect">
            <a:avLst/>
          </a:prstGeom>
          <a:noFill/>
          <a:ln w="9525">
            <a:noFill/>
            <a:miter lim="800000"/>
            <a:headEnd/>
            <a:tailEnd/>
          </a:ln>
        </p:spPr>
        <p:txBody>
          <a:bodyPr anchor="ctr">
            <a:spAutoFit/>
          </a:bodyPr>
          <a:lstStyle/>
          <a:p>
            <a:r>
              <a:rPr lang="ru-RU" sz="2400" b="1">
                <a:latin typeface="Arial" charset="0"/>
                <a:cs typeface="Arial" charset="0"/>
              </a:rPr>
              <a:t>Во время занятия подлёдным ловом  рыбы </a:t>
            </a:r>
          </a:p>
          <a:p>
            <a:r>
              <a:rPr lang="ru-RU" sz="2400" b="1">
                <a:latin typeface="Arial" charset="0"/>
                <a:cs typeface="Arial" charset="0"/>
              </a:rPr>
              <a:t>всегда имейте под рукой веревку  12-15 метров. </a:t>
            </a:r>
          </a:p>
        </p:txBody>
      </p:sp>
      <p:pic>
        <p:nvPicPr>
          <p:cNvPr id="19462" name="Picture 9"/>
          <p:cNvPicPr>
            <a:picLocks noChangeAspect="1" noChangeArrowheads="1"/>
          </p:cNvPicPr>
          <p:nvPr/>
        </p:nvPicPr>
        <p:blipFill>
          <a:blip r:embed="rId2">
            <a:lum contrast="30000"/>
          </a:blip>
          <a:srcRect l="2335" t="3583" r="1193" b="2469"/>
          <a:stretch>
            <a:fillRect/>
          </a:stretch>
        </p:blipFill>
        <p:spPr bwMode="auto">
          <a:xfrm>
            <a:off x="1571625" y="2071688"/>
            <a:ext cx="6119813" cy="3600450"/>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7FFA374C-E210-49B7-A9C1-E8F870B21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40132"/>
            <a:ext cx="1383912" cy="143268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179388" y="620713"/>
            <a:ext cx="8642350"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pic>
        <p:nvPicPr>
          <p:cNvPr id="20485" name="Рисунок 8" descr="2010-03-10_171518.jpg"/>
          <p:cNvPicPr>
            <a:picLocks noChangeAspect="1"/>
          </p:cNvPicPr>
          <p:nvPr/>
        </p:nvPicPr>
        <p:blipFill>
          <a:blip r:embed="rId2"/>
          <a:srcRect l="2798" r="2057"/>
          <a:stretch>
            <a:fillRect/>
          </a:stretch>
        </p:blipFill>
        <p:spPr bwMode="auto">
          <a:xfrm>
            <a:off x="3500438" y="2000250"/>
            <a:ext cx="5465762" cy="3214688"/>
          </a:xfrm>
          <a:prstGeom prst="rect">
            <a:avLst/>
          </a:prstGeom>
          <a:noFill/>
          <a:ln w="9525">
            <a:noFill/>
            <a:miter lim="800000"/>
            <a:headEnd/>
            <a:tailEnd/>
          </a:ln>
        </p:spPr>
      </p:pic>
      <p:sp>
        <p:nvSpPr>
          <p:cNvPr id="20486" name="Прямоугольник 9"/>
          <p:cNvSpPr>
            <a:spLocks noChangeArrowheads="1"/>
          </p:cNvSpPr>
          <p:nvPr/>
        </p:nvSpPr>
        <p:spPr bwMode="auto">
          <a:xfrm>
            <a:off x="571500" y="5429250"/>
            <a:ext cx="8143875" cy="830263"/>
          </a:xfrm>
          <a:prstGeom prst="rect">
            <a:avLst/>
          </a:prstGeom>
          <a:noFill/>
          <a:ln w="9525">
            <a:noFill/>
            <a:miter lim="800000"/>
            <a:headEnd/>
            <a:tailEnd/>
          </a:ln>
        </p:spPr>
        <p:txBody>
          <a:bodyPr>
            <a:spAutoFit/>
          </a:bodyPr>
          <a:lstStyle/>
          <a:p>
            <a:pPr algn="l"/>
            <a:r>
              <a:rPr lang="en-US" sz="2400" b="1">
                <a:latin typeface="Arial EK KZ" pitchFamily="34" charset="0"/>
                <a:cs typeface="Arial" charset="0"/>
              </a:rPr>
              <a:t>       </a:t>
            </a:r>
            <a:r>
              <a:rPr lang="ru-RU" sz="2400" b="1">
                <a:latin typeface="Arial EK KZ" pitchFamily="34" charset="0"/>
                <a:cs typeface="Arial" charset="0"/>
              </a:rPr>
              <a:t>Рядом  с  лункой  держите  доску, </a:t>
            </a:r>
          </a:p>
          <a:p>
            <a:r>
              <a:rPr lang="ru-RU" sz="2400" b="1">
                <a:latin typeface="Arial EK KZ" pitchFamily="34" charset="0"/>
                <a:cs typeface="Arial" charset="0"/>
              </a:rPr>
              <a:t>                                    шест  или  большую  ветку.</a:t>
            </a:r>
          </a:p>
        </p:txBody>
      </p:sp>
      <p:pic>
        <p:nvPicPr>
          <p:cNvPr id="20487" name="Содержимое 3" descr="00 3.jpg"/>
          <p:cNvPicPr>
            <a:picLocks noGrp="1" noChangeAspect="1"/>
          </p:cNvPicPr>
          <p:nvPr>
            <p:ph idx="1"/>
          </p:nvPr>
        </p:nvPicPr>
        <p:blipFill>
          <a:blip r:embed="rId3"/>
          <a:srcRect r="31715"/>
          <a:stretch>
            <a:fillRect/>
          </a:stretch>
        </p:blipFill>
        <p:spPr>
          <a:xfrm>
            <a:off x="142875" y="2000250"/>
            <a:ext cx="3286125" cy="3214688"/>
          </a:xfrm>
        </p:spPr>
      </p:pic>
      <p:pic>
        <p:nvPicPr>
          <p:cNvPr id="3" name="Рисунок 2">
            <a:extLst>
              <a:ext uri="{FF2B5EF4-FFF2-40B4-BE49-F238E27FC236}">
                <a16:creationId xmlns:a16="http://schemas.microsoft.com/office/drawing/2014/main" id="{53DAA78D-035C-424C-AAD4-47D4C8F0B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76" y="340132"/>
            <a:ext cx="1383912" cy="14326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179388" y="620713"/>
            <a:ext cx="8569325"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21509" name="Rectangle 8"/>
          <p:cNvSpPr>
            <a:spLocks noChangeArrowheads="1"/>
          </p:cNvSpPr>
          <p:nvPr/>
        </p:nvSpPr>
        <p:spPr bwMode="auto">
          <a:xfrm>
            <a:off x="4714875" y="2571750"/>
            <a:ext cx="4286250" cy="3908425"/>
          </a:xfrm>
          <a:prstGeom prst="rect">
            <a:avLst/>
          </a:prstGeom>
          <a:noFill/>
          <a:ln w="9525">
            <a:noFill/>
            <a:miter lim="800000"/>
            <a:headEnd/>
            <a:tailEnd/>
          </a:ln>
        </p:spPr>
        <p:txBody>
          <a:bodyPr anchor="ctr">
            <a:spAutoFit/>
          </a:bodyPr>
          <a:lstStyle/>
          <a:p>
            <a:pPr algn="l">
              <a:buFont typeface="Wingdings" pitchFamily="2" charset="2"/>
              <a:buChar char="q"/>
            </a:pPr>
            <a:r>
              <a:rPr lang="ru-RU" sz="2400" b="1">
                <a:latin typeface="Arial EK KZ" pitchFamily="34" charset="0"/>
              </a:rPr>
              <a:t>   Крепления  лыж  отстегните  (чтобы,  в  крайнем  случае,  быстро  </a:t>
            </a:r>
          </a:p>
          <a:p>
            <a:pPr algn="l"/>
            <a:r>
              <a:rPr lang="ru-RU" sz="2400" b="1">
                <a:latin typeface="Arial EK KZ" pitchFamily="34" charset="0"/>
              </a:rPr>
              <a:t>от  них  избавиться); </a:t>
            </a:r>
          </a:p>
          <a:p>
            <a:pPr algn="l">
              <a:buFont typeface="Wingdings" pitchFamily="2" charset="2"/>
              <a:buChar char="Ø"/>
            </a:pPr>
            <a:endParaRPr lang="ru-RU" sz="2800" b="1">
              <a:latin typeface="Arial EK KZ" pitchFamily="34" charset="0"/>
            </a:endParaRPr>
          </a:p>
          <a:p>
            <a:pPr algn="l">
              <a:buFont typeface="Wingdings" pitchFamily="2" charset="2"/>
              <a:buChar char="q"/>
            </a:pPr>
            <a:r>
              <a:rPr lang="ru-RU" sz="2400" b="1">
                <a:latin typeface="Arial EK KZ" pitchFamily="34" charset="0"/>
              </a:rPr>
              <a:t>   Лыжные  палки  несите </a:t>
            </a:r>
          </a:p>
          <a:p>
            <a:pPr algn="l"/>
            <a:r>
              <a:rPr lang="ru-RU" sz="2400" b="1">
                <a:latin typeface="Arial EK KZ" pitchFamily="34" charset="0"/>
              </a:rPr>
              <a:t> в  руках;</a:t>
            </a:r>
          </a:p>
          <a:p>
            <a:pPr algn="l"/>
            <a:endParaRPr lang="ru-RU" sz="2800" b="1">
              <a:latin typeface="Arial EK KZ" pitchFamily="34" charset="0"/>
            </a:endParaRPr>
          </a:p>
          <a:p>
            <a:pPr algn="l">
              <a:buFont typeface="Wingdings" pitchFamily="2" charset="2"/>
              <a:buChar char="q"/>
            </a:pPr>
            <a:r>
              <a:rPr lang="ru-RU" sz="2400" b="1">
                <a:latin typeface="Arial EK KZ" pitchFamily="34" charset="0"/>
              </a:rPr>
              <a:t>   Петли  палок  не  надевайте  на  кисти  рук.</a:t>
            </a:r>
          </a:p>
        </p:txBody>
      </p:sp>
      <p:pic>
        <p:nvPicPr>
          <p:cNvPr id="21510" name="Picture 9"/>
          <p:cNvPicPr>
            <a:picLocks noChangeAspect="1" noChangeArrowheads="1"/>
          </p:cNvPicPr>
          <p:nvPr/>
        </p:nvPicPr>
        <p:blipFill>
          <a:blip r:embed="rId3">
            <a:lum contrast="30000"/>
          </a:blip>
          <a:srcRect l="10008" t="3609" r="30101" b="5453"/>
          <a:stretch>
            <a:fillRect/>
          </a:stretch>
        </p:blipFill>
        <p:spPr bwMode="auto">
          <a:xfrm>
            <a:off x="214313" y="2643188"/>
            <a:ext cx="4000500" cy="3927475"/>
          </a:xfrm>
          <a:prstGeom prst="rect">
            <a:avLst/>
          </a:prstGeom>
          <a:noFill/>
          <a:ln w="9525">
            <a:noFill/>
            <a:miter lim="800000"/>
            <a:headEnd/>
            <a:tailEnd/>
          </a:ln>
        </p:spPr>
      </p:pic>
      <p:sp>
        <p:nvSpPr>
          <p:cNvPr id="21511" name="TextBox 8"/>
          <p:cNvSpPr txBox="1">
            <a:spLocks noChangeArrowheads="1"/>
          </p:cNvSpPr>
          <p:nvPr/>
        </p:nvSpPr>
        <p:spPr bwMode="auto">
          <a:xfrm>
            <a:off x="214313" y="1928813"/>
            <a:ext cx="8715375" cy="523875"/>
          </a:xfrm>
          <a:prstGeom prst="rect">
            <a:avLst/>
          </a:prstGeom>
          <a:noFill/>
          <a:ln w="9525">
            <a:noFill/>
            <a:miter lim="800000"/>
            <a:headEnd/>
            <a:tailEnd/>
          </a:ln>
        </p:spPr>
        <p:txBody>
          <a:bodyPr>
            <a:spAutoFit/>
          </a:bodyPr>
          <a:lstStyle/>
          <a:p>
            <a:r>
              <a:rPr lang="ru-RU" sz="2800">
                <a:solidFill>
                  <a:srgbClr val="FF99FF"/>
                </a:solidFill>
                <a:latin typeface="Arial Black" pitchFamily="34" charset="0"/>
              </a:rPr>
              <a:t>Если переходите водоем на лыжах:</a:t>
            </a:r>
          </a:p>
        </p:txBody>
      </p:sp>
      <p:pic>
        <p:nvPicPr>
          <p:cNvPr id="3" name="Рисунок 2">
            <a:extLst>
              <a:ext uri="{FF2B5EF4-FFF2-40B4-BE49-F238E27FC236}">
                <a16:creationId xmlns:a16="http://schemas.microsoft.com/office/drawing/2014/main" id="{72AC88F1-6F19-49FA-891A-427F72E39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76" y="340132"/>
            <a:ext cx="1383912" cy="143268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idx="4294967295"/>
          </p:nvPr>
        </p:nvSpPr>
        <p:spPr>
          <a:xfrm>
            <a:off x="107701" y="706470"/>
            <a:ext cx="8640763"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3200" dirty="0"/>
            </a:br>
            <a:br>
              <a:rPr lang="ru-RU" sz="1000" dirty="0"/>
            </a:br>
            <a:br>
              <a:rPr lang="ru-RU" sz="1000" dirty="0"/>
            </a:br>
            <a:r>
              <a:rPr lang="ru-RU" sz="1600" dirty="0"/>
              <a:t>*  *  *  *  *  *  *  *  *  *  *  *  *  *  *  *  *  *  *  *  *  *  *  *  *  *  *  *  *  *  *  *  *  *  *  *  *  *  *  *  *  *</a:t>
            </a:r>
          </a:p>
        </p:txBody>
      </p:sp>
      <p:sp>
        <p:nvSpPr>
          <p:cNvPr id="15365" name="Rectangle 9"/>
          <p:cNvSpPr>
            <a:spLocks noChangeArrowheads="1"/>
          </p:cNvSpPr>
          <p:nvPr/>
        </p:nvSpPr>
        <p:spPr bwMode="auto">
          <a:xfrm>
            <a:off x="323602" y="1998132"/>
            <a:ext cx="8424862" cy="7417415"/>
          </a:xfrm>
          <a:prstGeom prst="rect">
            <a:avLst/>
          </a:prstGeom>
          <a:no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200" b="1" i="0" u="none" strike="noStrike" kern="1200" cap="none" spc="0" normalizeH="0" baseline="0" noProof="0" dirty="0">
                <a:ln>
                  <a:noFill/>
                </a:ln>
                <a:solidFill>
                  <a:srgbClr val="FF6699"/>
                </a:solidFill>
                <a:effectLst/>
                <a:uLnTx/>
                <a:uFillTx/>
                <a:latin typeface="Arial Black" pitchFamily="34" charset="0"/>
                <a:ea typeface="+mn-ea"/>
                <a:cs typeface="+mn-cs"/>
              </a:rPr>
              <a:t>ЧРЕЗВЫЧАЙНЫЕ СИТУАЦИИ</a:t>
            </a:r>
            <a:r>
              <a:rPr kumimoji="0" lang="en-US" sz="2200" b="1" i="0" u="none" strike="noStrike" kern="1200" cap="none" spc="0" normalizeH="0" baseline="0" noProof="0" dirty="0">
                <a:ln>
                  <a:noFill/>
                </a:ln>
                <a:solidFill>
                  <a:srgbClr val="FF6699"/>
                </a:solidFill>
                <a:effectLst/>
                <a:uLnTx/>
                <a:uFillTx/>
                <a:latin typeface="Arial Black" pitchFamily="34" charset="0"/>
                <a:ea typeface="+mn-ea"/>
                <a:cs typeface="+mn-cs"/>
              </a:rPr>
              <a:t> </a:t>
            </a:r>
            <a:r>
              <a:rPr kumimoji="0" lang="ru-RU" sz="2200" b="1" i="0" u="none" strike="noStrike" kern="1200" cap="none" spc="0" normalizeH="0" baseline="0" noProof="0" dirty="0">
                <a:ln>
                  <a:noFill/>
                </a:ln>
                <a:solidFill>
                  <a:srgbClr val="FF6699"/>
                </a:solidFill>
                <a:effectLst/>
                <a:uLnTx/>
                <a:uFillTx/>
                <a:latin typeface="Arial Black" pitchFamily="34" charset="0"/>
                <a:ea typeface="+mn-ea"/>
                <a:cs typeface="+mn-cs"/>
              </a:rPr>
              <a:t>НА ЛЬДУ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200" b="1" i="0" u="none" strike="noStrike" kern="1200" cap="none" spc="0" normalizeH="0" baseline="0" noProof="0" dirty="0">
                <a:ln>
                  <a:noFill/>
                </a:ln>
                <a:solidFill>
                  <a:srgbClr val="FF6699"/>
                </a:solidFill>
                <a:effectLst/>
                <a:uLnTx/>
                <a:uFillTx/>
                <a:latin typeface="Arial Black" pitchFamily="34" charset="0"/>
                <a:ea typeface="+mn-ea"/>
                <a:cs typeface="+mn-cs"/>
              </a:rPr>
              <a:t>ЗА 2018-2019 ГОДЫ:</a:t>
            </a:r>
            <a:r>
              <a:rPr kumimoji="0" lang="ru-RU" sz="2400" b="1" i="0" u="none" strike="noStrike" kern="1200" cap="none" spc="0" normalizeH="0" baseline="0" noProof="0" dirty="0">
                <a:ln>
                  <a:noFill/>
                </a:ln>
                <a:solidFill>
                  <a:srgbClr val="FF6699"/>
                </a:solidFill>
                <a:effectLst/>
                <a:uLnTx/>
                <a:uFillTx/>
                <a:latin typeface="Arial Black"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200" b="1" i="0" u="none" strike="noStrike" kern="1200" cap="none" spc="0" normalizeH="0" baseline="0" noProof="0" dirty="0">
              <a:ln>
                <a:noFill/>
              </a:ln>
              <a:solidFill>
                <a:srgbClr val="FFFFFF"/>
              </a:solidFill>
              <a:effectLst/>
              <a:uLnTx/>
              <a:uFillTx/>
              <a:latin typeface="Garamond" pitchFamily="18" charset="0"/>
              <a:ea typeface="+mn-ea"/>
              <a:cs typeface="+mn-cs"/>
            </a:endParaRPr>
          </a:p>
          <a:p>
            <a:pPr lvl="0" algn="just">
              <a:buFont typeface="Wingdings" pitchFamily="2" charset="2"/>
              <a:buChar char="q"/>
            </a:pPr>
            <a:r>
              <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rPr>
              <a:t>4 января 2019 года во Всеволожском районе Ленобласти провалился под лёд пожилой лыжник. Мужчина не смог выбраться из холодной воды и утонул в речке Ройке недалеко от деревни </a:t>
            </a:r>
            <a:r>
              <a:rPr kumimoji="0" lang="ru-RU" sz="2400" b="1" i="0" u="none" strike="noStrike" kern="1200" cap="none" spc="0" normalizeH="0" baseline="0" noProof="0" dirty="0" err="1">
                <a:ln>
                  <a:noFill/>
                </a:ln>
                <a:solidFill>
                  <a:srgbClr val="FFFFFF"/>
                </a:solidFill>
                <a:effectLst/>
                <a:uLnTx/>
                <a:uFillTx/>
                <a:latin typeface="Arial EK KZ" pitchFamily="34" charset="0"/>
                <a:ea typeface="+mn-ea"/>
                <a:cs typeface="+mn-cs"/>
              </a:rPr>
              <a:t>Керро</a:t>
            </a:r>
            <a:r>
              <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rPr>
              <a:t>. </a:t>
            </a:r>
            <a:r>
              <a:rPr lang="ru-RU" sz="2400" b="1" dirty="0">
                <a:solidFill>
                  <a:srgbClr val="FFFFFF"/>
                </a:solidFill>
                <a:latin typeface="Arial EK KZ" pitchFamily="34" charset="0"/>
              </a:rPr>
              <a:t>Когда тело лыжника достали из воды спасатели, оказалось, что это — известный поэт Роальд </a:t>
            </a:r>
            <a:r>
              <a:rPr lang="ru-RU" sz="2400" b="1" dirty="0" err="1">
                <a:solidFill>
                  <a:srgbClr val="FFFFFF"/>
                </a:solidFill>
                <a:latin typeface="Arial EK KZ" pitchFamily="34" charset="0"/>
              </a:rPr>
              <a:t>Цомук</a:t>
            </a:r>
            <a:r>
              <a:rPr lang="ru-RU" sz="2400" b="1" dirty="0">
                <a:solidFill>
                  <a:srgbClr val="FFFFFF"/>
                </a:solidFill>
                <a:latin typeface="Arial EK KZ" pitchFamily="34" charset="0"/>
              </a:rPr>
              <a:t>. Песни на стихи поэта создавали Юрий Антонов и Александр </a:t>
            </a:r>
            <a:r>
              <a:rPr lang="ru-RU" sz="2400" b="1" dirty="0" err="1">
                <a:solidFill>
                  <a:srgbClr val="FFFFFF"/>
                </a:solidFill>
                <a:latin typeface="Arial EK KZ" pitchFamily="34" charset="0"/>
              </a:rPr>
              <a:t>Броневицкий</a:t>
            </a:r>
            <a:r>
              <a:rPr lang="ru-RU" sz="2400" b="1" dirty="0">
                <a:solidFill>
                  <a:srgbClr val="FFFFFF"/>
                </a:solidFill>
                <a:latin typeface="Arial EK KZ" pitchFamily="34" charset="0"/>
              </a:rPr>
              <a:t>, а исполняли их ВИА "Поющие гитары", Эдита Пьеха и другие советские исполнители.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p:txBody>
      </p:sp>
      <p:pic>
        <p:nvPicPr>
          <p:cNvPr id="3" name="Рисунок 2">
            <a:extLst>
              <a:ext uri="{FF2B5EF4-FFF2-40B4-BE49-F238E27FC236}">
                <a16:creationId xmlns:a16="http://schemas.microsoft.com/office/drawing/2014/main" id="{87A75409-6118-465A-B441-D1D72E632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76" y="412140"/>
            <a:ext cx="1383912" cy="1432684"/>
          </a:xfrm>
          <a:prstGeom prst="rect">
            <a:avLst/>
          </a:prstGeom>
        </p:spPr>
      </p:pic>
    </p:spTree>
    <p:extLst>
      <p:ext uri="{BB962C8B-B14F-4D97-AF65-F5344CB8AC3E}">
        <p14:creationId xmlns:p14="http://schemas.microsoft.com/office/powerpoint/2010/main" val="90024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Rot="1" noChangeArrowheads="1"/>
          </p:cNvSpPr>
          <p:nvPr>
            <p:ph type="title"/>
          </p:nvPr>
        </p:nvSpPr>
        <p:spPr>
          <a:xfrm>
            <a:off x="459324" y="549944"/>
            <a:ext cx="8229600"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a:t>
            </a:r>
          </a:p>
        </p:txBody>
      </p:sp>
      <p:pic>
        <p:nvPicPr>
          <p:cNvPr id="22533" name="Содержимое 12" descr="003b.jpg"/>
          <p:cNvPicPr>
            <a:picLocks noGrp="1" noChangeAspect="1"/>
          </p:cNvPicPr>
          <p:nvPr>
            <p:ph sz="half" idx="2"/>
          </p:nvPr>
        </p:nvPicPr>
        <p:blipFill>
          <a:blip r:embed="rId2"/>
          <a:srcRect t="6424" b="5246"/>
          <a:stretch>
            <a:fillRect/>
          </a:stretch>
        </p:blipFill>
        <p:spPr>
          <a:xfrm>
            <a:off x="214313" y="2643188"/>
            <a:ext cx="4500562" cy="3929062"/>
          </a:xfrm>
        </p:spPr>
      </p:pic>
      <p:sp>
        <p:nvSpPr>
          <p:cNvPr id="22534" name="Прямоугольник 13"/>
          <p:cNvSpPr>
            <a:spLocks noChangeArrowheads="1"/>
          </p:cNvSpPr>
          <p:nvPr/>
        </p:nvSpPr>
        <p:spPr bwMode="auto">
          <a:xfrm>
            <a:off x="4786313" y="2571750"/>
            <a:ext cx="4214812" cy="3786188"/>
          </a:xfrm>
          <a:prstGeom prst="rect">
            <a:avLst/>
          </a:prstGeom>
          <a:noFill/>
          <a:ln w="9525">
            <a:noFill/>
            <a:miter lim="800000"/>
            <a:headEnd/>
            <a:tailEnd/>
          </a:ln>
        </p:spPr>
        <p:txBody>
          <a:bodyPr>
            <a:spAutoFit/>
          </a:bodyPr>
          <a:lstStyle/>
          <a:p>
            <a:r>
              <a:rPr lang="ru-RU" sz="2400" b="1">
                <a:latin typeface="Arial EK KZ" pitchFamily="34" charset="0"/>
              </a:rPr>
              <a:t>Проверяйте каждый шаг </a:t>
            </a:r>
          </a:p>
          <a:p>
            <a:r>
              <a:rPr lang="ru-RU" sz="2400" b="1">
                <a:latin typeface="Arial EK KZ" pitchFamily="34" charset="0"/>
              </a:rPr>
              <a:t>на льду пешней, </a:t>
            </a:r>
          </a:p>
          <a:p>
            <a:r>
              <a:rPr lang="ru-RU" sz="2400" b="1">
                <a:latin typeface="Arial EK KZ" pitchFamily="34" charset="0"/>
              </a:rPr>
              <a:t>но не бейте ею лёд перед собой - лучше сбоку. </a:t>
            </a:r>
          </a:p>
          <a:p>
            <a:endParaRPr lang="ru-RU" sz="2400" b="1">
              <a:latin typeface="Arial EK KZ" pitchFamily="34" charset="0"/>
            </a:endParaRPr>
          </a:p>
          <a:p>
            <a:r>
              <a:rPr lang="ru-RU" sz="2400" b="1">
                <a:latin typeface="Arial EK KZ" pitchFamily="34" charset="0"/>
              </a:rPr>
              <a:t>Если после первого удара лёд пробивается, немедленно возвращайтесь на место, с которого пришли.</a:t>
            </a:r>
          </a:p>
        </p:txBody>
      </p:sp>
      <p:sp>
        <p:nvSpPr>
          <p:cNvPr id="22535" name="TextBox 8"/>
          <p:cNvSpPr txBox="1">
            <a:spLocks noChangeArrowheads="1"/>
          </p:cNvSpPr>
          <p:nvPr/>
        </p:nvSpPr>
        <p:spPr bwMode="auto">
          <a:xfrm>
            <a:off x="428625" y="1827421"/>
            <a:ext cx="8715375" cy="830263"/>
          </a:xfrm>
          <a:prstGeom prst="rect">
            <a:avLst/>
          </a:prstGeom>
          <a:noFill/>
          <a:ln w="9525">
            <a:noFill/>
            <a:miter lim="800000"/>
            <a:headEnd/>
            <a:tailEnd/>
          </a:ln>
        </p:spPr>
        <p:txBody>
          <a:bodyPr>
            <a:spAutoFit/>
          </a:bodyPr>
          <a:lstStyle/>
          <a:p>
            <a:r>
              <a:rPr lang="ru-RU" sz="2400" dirty="0">
                <a:solidFill>
                  <a:srgbClr val="FF99FF"/>
                </a:solidFill>
                <a:latin typeface="Arial Black" pitchFamily="34" charset="0"/>
              </a:rPr>
              <a:t>Если Вам крайне необходимо перейти  водоем, а Вы не уверены в надежности льда: </a:t>
            </a:r>
          </a:p>
        </p:txBody>
      </p:sp>
      <p:pic>
        <p:nvPicPr>
          <p:cNvPr id="3" name="Рисунок 2">
            <a:extLst>
              <a:ext uri="{FF2B5EF4-FFF2-40B4-BE49-F238E27FC236}">
                <a16:creationId xmlns:a16="http://schemas.microsoft.com/office/drawing/2014/main" id="{309B8A8E-F948-40C2-927D-CFFB9E3DD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76" y="340132"/>
            <a:ext cx="1383912" cy="14326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79388" y="620713"/>
            <a:ext cx="8642350"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23557" name="Rectangle 8"/>
          <p:cNvSpPr>
            <a:spLocks noChangeArrowheads="1"/>
          </p:cNvSpPr>
          <p:nvPr/>
        </p:nvSpPr>
        <p:spPr bwMode="auto">
          <a:xfrm>
            <a:off x="214313" y="5357813"/>
            <a:ext cx="8643937" cy="1200150"/>
          </a:xfrm>
          <a:prstGeom prst="rect">
            <a:avLst/>
          </a:prstGeom>
          <a:noFill/>
          <a:ln w="9525">
            <a:noFill/>
            <a:miter lim="800000"/>
            <a:headEnd/>
            <a:tailEnd/>
          </a:ln>
        </p:spPr>
        <p:txBody>
          <a:bodyPr anchor="ctr">
            <a:spAutoFit/>
          </a:bodyPr>
          <a:lstStyle/>
          <a:p>
            <a:r>
              <a:rPr lang="ru-RU" sz="2400" b="1">
                <a:latin typeface="Arial EK KZ" pitchFamily="34" charset="0"/>
              </a:rPr>
              <a:t>Опасные  места  проходите  только </a:t>
            </a:r>
          </a:p>
          <a:p>
            <a:r>
              <a:rPr lang="ru-RU" sz="2400" b="1">
                <a:latin typeface="Arial EK KZ" pitchFamily="34" charset="0"/>
              </a:rPr>
              <a:t>при  крайней  необходимости  и  только  со  страховкой !</a:t>
            </a:r>
          </a:p>
          <a:p>
            <a:r>
              <a:rPr lang="ru-RU" sz="2400" b="1">
                <a:latin typeface="Arial EK KZ" pitchFamily="34" charset="0"/>
              </a:rPr>
              <a:t> Передвигайтесь  скользящим  шагом! </a:t>
            </a:r>
            <a:endParaRPr lang="ru-RU" sz="2400" b="1"/>
          </a:p>
        </p:txBody>
      </p:sp>
      <p:pic>
        <p:nvPicPr>
          <p:cNvPr id="23558" name="Picture 9"/>
          <p:cNvPicPr>
            <a:picLocks noChangeAspect="1" noChangeArrowheads="1"/>
          </p:cNvPicPr>
          <p:nvPr/>
        </p:nvPicPr>
        <p:blipFill>
          <a:blip r:embed="rId2">
            <a:lum contrast="30000"/>
          </a:blip>
          <a:srcRect l="2335" t="3569" r="3528" b="6503"/>
          <a:stretch>
            <a:fillRect/>
          </a:stretch>
        </p:blipFill>
        <p:spPr bwMode="auto">
          <a:xfrm>
            <a:off x="1643063" y="2000250"/>
            <a:ext cx="5688012" cy="3313113"/>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1A03AECC-9DF9-47B3-9239-E0218295B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76" y="340132"/>
            <a:ext cx="1383912" cy="143268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323850" y="620713"/>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24581" name="Rectangle 8"/>
          <p:cNvSpPr>
            <a:spLocks noChangeArrowheads="1"/>
          </p:cNvSpPr>
          <p:nvPr/>
        </p:nvSpPr>
        <p:spPr bwMode="auto">
          <a:xfrm>
            <a:off x="214313" y="5643563"/>
            <a:ext cx="8643937" cy="831850"/>
          </a:xfrm>
          <a:prstGeom prst="rect">
            <a:avLst/>
          </a:prstGeom>
          <a:noFill/>
          <a:ln w="9525">
            <a:noFill/>
            <a:miter lim="800000"/>
            <a:headEnd/>
            <a:tailEnd/>
          </a:ln>
        </p:spPr>
        <p:txBody>
          <a:bodyPr anchor="ctr">
            <a:spAutoFit/>
          </a:bodyPr>
          <a:lstStyle/>
          <a:p>
            <a:r>
              <a:rPr lang="ru-RU" sz="2400" b="1">
                <a:latin typeface="Arial EK KZ" pitchFamily="34" charset="0"/>
              </a:rPr>
              <a:t>Не  прыгайте  на  оторвавшуюся  льдину. </a:t>
            </a:r>
          </a:p>
          <a:p>
            <a:r>
              <a:rPr lang="ru-RU" sz="2400" b="1">
                <a:latin typeface="Arial EK KZ" pitchFamily="34" charset="0"/>
              </a:rPr>
              <a:t>Она  может  не  выдержать  ваш  вес  и  перевернуться ! </a:t>
            </a:r>
            <a:endParaRPr lang="ru-RU" sz="2400"/>
          </a:p>
        </p:txBody>
      </p:sp>
      <p:pic>
        <p:nvPicPr>
          <p:cNvPr id="24582" name="Picture 9"/>
          <p:cNvPicPr>
            <a:picLocks noChangeAspect="1" noChangeArrowheads="1"/>
          </p:cNvPicPr>
          <p:nvPr/>
        </p:nvPicPr>
        <p:blipFill>
          <a:blip r:embed="rId2">
            <a:lum contrast="42000"/>
          </a:blip>
          <a:srcRect l="2403" t="3569" r="2821" b="2855"/>
          <a:stretch>
            <a:fillRect/>
          </a:stretch>
        </p:blipFill>
        <p:spPr bwMode="auto">
          <a:xfrm>
            <a:off x="1583531" y="1988840"/>
            <a:ext cx="5976938" cy="3600450"/>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0C64B128-4FD5-4976-9C84-10F76957C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1029"/>
            <a:ext cx="1383912" cy="143268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idx="4294967295"/>
          </p:nvPr>
        </p:nvSpPr>
        <p:spPr>
          <a:xfrm>
            <a:off x="214313" y="285750"/>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r>
              <a:rPr lang="ru-RU" sz="1600" dirty="0"/>
              <a:t>*  *  *  *  *  *  *  *  *  *  *  *  *  *  *  *  *  *  *  *  *  *  *  *  *  *  *  *  *  *  *  *  *  *  *  *  *  *  *  *  *  *                </a:t>
            </a:r>
          </a:p>
        </p:txBody>
      </p:sp>
      <p:sp>
        <p:nvSpPr>
          <p:cNvPr id="25605" name="Rectangle 9"/>
          <p:cNvSpPr>
            <a:spLocks noChangeArrowheads="1"/>
          </p:cNvSpPr>
          <p:nvPr/>
        </p:nvSpPr>
        <p:spPr bwMode="auto">
          <a:xfrm>
            <a:off x="285750" y="1425828"/>
            <a:ext cx="8572500" cy="5755422"/>
          </a:xfrm>
          <a:prstGeom prst="rect">
            <a:avLst/>
          </a:prstGeom>
          <a:noFill/>
          <a:ln w="9525">
            <a:noFill/>
            <a:miter lim="800000"/>
            <a:headEnd/>
            <a:tailEnd/>
          </a:ln>
        </p:spPr>
        <p:txBody>
          <a:bodyPr anchor="ctr">
            <a:spAutoFit/>
          </a:bodyPr>
          <a:lstStyle/>
          <a:p>
            <a:r>
              <a:rPr lang="ru-RU" sz="2200" b="1" dirty="0">
                <a:solidFill>
                  <a:srgbClr val="FF6699"/>
                </a:solidFill>
                <a:latin typeface="Arial Black" pitchFamily="34" charset="0"/>
              </a:rPr>
              <a:t>ЧРЕЗВЫЧАЙНЫЕ СИТУАЦИИ</a:t>
            </a:r>
            <a:r>
              <a:rPr lang="en-US" sz="2200" b="1" dirty="0">
                <a:solidFill>
                  <a:srgbClr val="FF6699"/>
                </a:solidFill>
                <a:latin typeface="Arial Black" pitchFamily="34" charset="0"/>
              </a:rPr>
              <a:t> </a:t>
            </a:r>
            <a:r>
              <a:rPr lang="ru-RU" sz="2200" b="1" dirty="0">
                <a:solidFill>
                  <a:srgbClr val="FF6699"/>
                </a:solidFill>
                <a:latin typeface="Arial Black" pitchFamily="34" charset="0"/>
              </a:rPr>
              <a:t>НА ЛЬДУ</a:t>
            </a:r>
          </a:p>
          <a:p>
            <a:r>
              <a:rPr lang="ru-RU" sz="2200" b="1" dirty="0">
                <a:solidFill>
                  <a:srgbClr val="FF6699"/>
                </a:solidFill>
                <a:latin typeface="Arial Black" pitchFamily="34" charset="0"/>
              </a:rPr>
              <a:t>ЗА 2018-2019 ГОДЫ:</a:t>
            </a:r>
            <a:r>
              <a:rPr lang="ru-RU" sz="2400" b="1" dirty="0">
                <a:solidFill>
                  <a:srgbClr val="FF6699"/>
                </a:solidFill>
                <a:latin typeface="Arial Black" pitchFamily="34" charset="0"/>
              </a:rPr>
              <a:t> </a:t>
            </a:r>
          </a:p>
          <a:p>
            <a:pPr algn="l"/>
            <a:endParaRPr lang="ru-RU" sz="2000" b="1" dirty="0"/>
          </a:p>
          <a:p>
            <a:pPr algn="just">
              <a:buFont typeface="Wingdings" pitchFamily="2" charset="2"/>
              <a:buChar char="q"/>
            </a:pPr>
            <a:r>
              <a:rPr lang="ru-RU" sz="2400" b="1" dirty="0">
                <a:latin typeface="Arial EK KZ" pitchFamily="34" charset="0"/>
              </a:rPr>
              <a:t>   </a:t>
            </a:r>
            <a:r>
              <a:rPr lang="ru-RU" sz="2200" b="1" dirty="0">
                <a:latin typeface="Arial EK KZ" pitchFamily="34" charset="0"/>
              </a:rPr>
              <a:t>09 декабря 2018 года в Кировском р-не С-Пб из Морского канала спасатели эвакуировали рыбаков на резиновой лодке. Помимо того, что любители рыбной ловли вышли на тонкий лед, когда действует запрет, они еще рисковали повредить борта судна об острый лед. Когда мужчины оказались на берегу, их встречали сотрудники полиции.</a:t>
            </a:r>
          </a:p>
          <a:p>
            <a:pPr algn="just">
              <a:buFont typeface="Wingdings" pitchFamily="2" charset="2"/>
              <a:buChar char="q"/>
            </a:pPr>
            <a:r>
              <a:rPr lang="ru-RU" sz="2200" b="1" dirty="0">
                <a:latin typeface="Arial EK KZ" pitchFamily="34" charset="0"/>
              </a:rPr>
              <a:t>12 декабря 2018 года в Кировском р-не Ленинградской области спасатели сняли с льдины 48летнего мужчину который вышел на лед рядом с берегом в районе деревни </a:t>
            </a:r>
            <a:r>
              <a:rPr lang="ru-RU" sz="2200" b="1" dirty="0" err="1">
                <a:latin typeface="Arial EK KZ" pitchFamily="34" charset="0"/>
              </a:rPr>
              <a:t>Леднёво</a:t>
            </a:r>
            <a:r>
              <a:rPr lang="ru-RU" sz="2200" b="1" dirty="0">
                <a:latin typeface="Arial EK KZ" pitchFamily="34" charset="0"/>
              </a:rPr>
              <a:t>. Когда спасатели прибыли на место ЧП, он уже находился на расстоянии около 2х км от берега.</a:t>
            </a:r>
          </a:p>
          <a:p>
            <a:pPr algn="l">
              <a:buFontTx/>
              <a:buChar char="•"/>
            </a:pPr>
            <a:endParaRPr lang="ru-RU" sz="2400" dirty="0"/>
          </a:p>
        </p:txBody>
      </p:sp>
      <p:pic>
        <p:nvPicPr>
          <p:cNvPr id="3" name="Рисунок 2">
            <a:extLst>
              <a:ext uri="{FF2B5EF4-FFF2-40B4-BE49-F238E27FC236}">
                <a16:creationId xmlns:a16="http://schemas.microsoft.com/office/drawing/2014/main" id="{D688F834-4545-436D-827D-4612537C9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43" y="0"/>
            <a:ext cx="1383912" cy="143268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29520.jpg"/>
          <p:cNvPicPr>
            <a:picLocks noChangeAspect="1"/>
          </p:cNvPicPr>
          <p:nvPr/>
        </p:nvPicPr>
        <p:blipFill>
          <a:blip r:embed="rId3"/>
          <a:srcRect t="4366" b="8565"/>
          <a:stretch>
            <a:fillRect/>
          </a:stretch>
        </p:blipFill>
        <p:spPr bwMode="auto">
          <a:xfrm>
            <a:off x="3857625" y="2643188"/>
            <a:ext cx="5122863" cy="3857625"/>
          </a:xfrm>
          <a:prstGeom prst="rect">
            <a:avLst/>
          </a:prstGeom>
          <a:noFill/>
          <a:ln w="9525">
            <a:solidFill>
              <a:schemeClr val="tx1"/>
            </a:solidFill>
            <a:miter lim="800000"/>
            <a:headEnd/>
            <a:tailEnd/>
          </a:ln>
        </p:spPr>
      </p:pic>
      <p:sp>
        <p:nvSpPr>
          <p:cNvPr id="3" name="Rectangle 2"/>
          <p:cNvSpPr txBox="1">
            <a:spLocks noRot="1" noChangeArrowheads="1"/>
          </p:cNvSpPr>
          <p:nvPr/>
        </p:nvSpPr>
        <p:spPr bwMode="auto">
          <a:xfrm>
            <a:off x="214313" y="285750"/>
            <a:ext cx="8642350" cy="1143000"/>
          </a:xfrm>
          <a:prstGeom prst="rect">
            <a:avLst/>
          </a:prstGeom>
          <a:noFill/>
          <a:ln w="9525">
            <a:noFill/>
            <a:miter lim="800000"/>
            <a:headEnd/>
            <a:tailEnd/>
          </a:ln>
          <a:effectLst/>
        </p:spPr>
        <p:txBody>
          <a:bodyPr anchor="ctr"/>
          <a:lstStyle/>
          <a:p>
            <a:pPr>
              <a:defRPr/>
            </a:pPr>
            <a:r>
              <a:rPr lang="ru-RU" sz="2800" b="1" kern="0" dirty="0">
                <a:solidFill>
                  <a:schemeClr val="tx2"/>
                </a:solidFill>
                <a:effectLst>
                  <a:outerShdw blurRad="38100" dist="38100" dir="2700000" algn="tl">
                    <a:srgbClr val="000000"/>
                  </a:outerShdw>
                </a:effectLst>
                <a:latin typeface="+mj-lt"/>
                <a:ea typeface="+mj-ea"/>
                <a:cs typeface="+mj-cs"/>
              </a:rPr>
              <a:t>               </a:t>
            </a:r>
            <a: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t>Меры безопасности </a:t>
            </a:r>
            <a:b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br>
            <a: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t>            и правила поведения на льду </a:t>
            </a:r>
            <a:br>
              <a:rPr lang="ru-RU" sz="2800" b="1" kern="0" dirty="0">
                <a:solidFill>
                  <a:schemeClr val="tx2"/>
                </a:solidFill>
                <a:effectLst>
                  <a:outerShdw blurRad="38100" dist="38100" dir="2700000" algn="tl">
                    <a:srgbClr val="000000"/>
                  </a:outerShdw>
                </a:effectLst>
                <a:latin typeface="+mj-lt"/>
                <a:ea typeface="+mj-ea"/>
                <a:cs typeface="+mj-cs"/>
              </a:rPr>
            </a:br>
            <a:br>
              <a:rPr lang="ru-RU" sz="1000" b="1" kern="0" dirty="0">
                <a:solidFill>
                  <a:schemeClr val="tx2"/>
                </a:solidFill>
                <a:effectLst>
                  <a:outerShdw blurRad="38100" dist="38100" dir="2700000" algn="tl">
                    <a:srgbClr val="000000"/>
                  </a:outerShdw>
                </a:effectLst>
                <a:latin typeface="+mj-lt"/>
                <a:ea typeface="+mj-ea"/>
                <a:cs typeface="+mj-cs"/>
              </a:rPr>
            </a:br>
            <a:br>
              <a:rPr lang="ru-RU" sz="1000" b="1" kern="0" dirty="0">
                <a:solidFill>
                  <a:schemeClr val="tx2"/>
                </a:solidFill>
                <a:effectLst>
                  <a:outerShdw blurRad="38100" dist="38100" dir="2700000" algn="tl">
                    <a:srgbClr val="000000"/>
                  </a:outerShdw>
                </a:effectLst>
                <a:latin typeface="+mj-lt"/>
                <a:ea typeface="+mj-ea"/>
                <a:cs typeface="+mj-cs"/>
              </a:rPr>
            </a:br>
            <a:r>
              <a:rPr lang="ru-RU" sz="1600" b="1" kern="0" dirty="0">
                <a:solidFill>
                  <a:schemeClr val="tx2"/>
                </a:solidFill>
                <a:effectLst>
                  <a:outerShdw blurRad="38100" dist="38100" dir="2700000" algn="tl">
                    <a:srgbClr val="000000"/>
                  </a:outerShdw>
                </a:effectLst>
                <a:latin typeface="+mj-lt"/>
                <a:ea typeface="+mj-ea"/>
                <a:cs typeface="+mj-cs"/>
              </a:rPr>
              <a:t>*  *  *  *  *  *  *  *  *  *  *  *  *  *  *  *  *  *  *  *  *  *  *  *  *  *  *  *  *  *  *  *  *  *  *  *  *  *  *  *  *  *                </a:t>
            </a:r>
          </a:p>
        </p:txBody>
      </p:sp>
      <p:sp>
        <p:nvSpPr>
          <p:cNvPr id="26630" name="Прямоугольник 7"/>
          <p:cNvSpPr>
            <a:spLocks noChangeArrowheads="1"/>
          </p:cNvSpPr>
          <p:nvPr/>
        </p:nvSpPr>
        <p:spPr bwMode="auto">
          <a:xfrm>
            <a:off x="1928813" y="1714500"/>
            <a:ext cx="4786312" cy="769938"/>
          </a:xfrm>
          <a:prstGeom prst="rect">
            <a:avLst/>
          </a:prstGeom>
          <a:noFill/>
          <a:ln w="9525">
            <a:noFill/>
            <a:miter lim="800000"/>
            <a:headEnd/>
            <a:tailEnd/>
          </a:ln>
        </p:spPr>
        <p:txBody>
          <a:bodyPr>
            <a:spAutoFit/>
          </a:bodyPr>
          <a:lstStyle/>
          <a:p>
            <a:r>
              <a:rPr lang="ru-RU" sz="4400" b="1" u="sng">
                <a:solidFill>
                  <a:srgbClr val="FF6699"/>
                </a:solidFill>
                <a:latin typeface="Arial Black" pitchFamily="34" charset="0"/>
                <a:cs typeface="Times New Roman" pitchFamily="18" charset="0"/>
              </a:rPr>
              <a:t>П о м н и т е !</a:t>
            </a:r>
          </a:p>
        </p:txBody>
      </p:sp>
      <p:sp>
        <p:nvSpPr>
          <p:cNvPr id="26631" name="Прямоугольник 8"/>
          <p:cNvSpPr>
            <a:spLocks noChangeArrowheads="1"/>
          </p:cNvSpPr>
          <p:nvPr/>
        </p:nvSpPr>
        <p:spPr bwMode="auto">
          <a:xfrm>
            <a:off x="0" y="2571750"/>
            <a:ext cx="3857625" cy="3416300"/>
          </a:xfrm>
          <a:prstGeom prst="rect">
            <a:avLst/>
          </a:prstGeom>
          <a:noFill/>
          <a:ln w="9525">
            <a:noFill/>
            <a:miter lim="800000"/>
            <a:headEnd/>
            <a:tailEnd/>
          </a:ln>
        </p:spPr>
        <p:txBody>
          <a:bodyPr>
            <a:spAutoFit/>
          </a:bodyPr>
          <a:lstStyle/>
          <a:p>
            <a:pPr indent="457200" eaLnBrk="0" hangingPunct="0">
              <a:lnSpc>
                <a:spcPct val="150000"/>
              </a:lnSpc>
            </a:pPr>
            <a:r>
              <a:rPr lang="ru-RU" sz="2400" b="1">
                <a:latin typeface="Arial EK KZ" pitchFamily="34" charset="0"/>
                <a:cs typeface="Times New Roman" pitchFamily="18" charset="0"/>
              </a:rPr>
              <a:t>Каждая  секунда пребывания  в ледяной воде  работает  против : </a:t>
            </a:r>
            <a:r>
              <a:rPr lang="ru-RU" sz="2400" b="1">
                <a:solidFill>
                  <a:srgbClr val="FF99FF"/>
                </a:solidFill>
                <a:latin typeface="Arial Black" pitchFamily="34" charset="0"/>
                <a:cs typeface="Times New Roman" pitchFamily="18" charset="0"/>
              </a:rPr>
              <a:t>даже 10-15 минут нахождения в воде опасно для жизни. </a:t>
            </a:r>
            <a:endParaRPr lang="ru-RU" sz="2400">
              <a:latin typeface="Arial Black" pitchFamily="34" charset="0"/>
            </a:endParaRPr>
          </a:p>
        </p:txBody>
      </p:sp>
      <p:pic>
        <p:nvPicPr>
          <p:cNvPr id="5" name="Рисунок 4">
            <a:extLst>
              <a:ext uri="{FF2B5EF4-FFF2-40B4-BE49-F238E27FC236}">
                <a16:creationId xmlns:a16="http://schemas.microsoft.com/office/drawing/2014/main" id="{D5166D84-D528-4FED-AF3A-8BA2A1C47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934"/>
            <a:ext cx="1383912" cy="1432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
          <p:cNvSpPr>
            <a:spLocks noChangeArrowheads="1"/>
          </p:cNvSpPr>
          <p:nvPr/>
        </p:nvSpPr>
        <p:spPr bwMode="auto">
          <a:xfrm>
            <a:off x="-214313" y="1447800"/>
            <a:ext cx="8929688" cy="5078413"/>
          </a:xfrm>
          <a:prstGeom prst="rect">
            <a:avLst/>
          </a:prstGeom>
          <a:noFill/>
          <a:ln w="9525">
            <a:noFill/>
            <a:miter lim="800000"/>
            <a:headEnd/>
            <a:tailEnd/>
          </a:ln>
        </p:spPr>
        <p:txBody>
          <a:bodyPr anchor="ctr">
            <a:spAutoFit/>
          </a:bodyPr>
          <a:lstStyle/>
          <a:p>
            <a:pPr indent="457200" eaLnBrk="0" hangingPunct="0">
              <a:lnSpc>
                <a:spcPct val="150000"/>
              </a:lnSpc>
            </a:pPr>
            <a:r>
              <a:rPr lang="ru-RU" sz="4000" b="1" u="sng">
                <a:solidFill>
                  <a:srgbClr val="FF6699"/>
                </a:solidFill>
                <a:latin typeface="Arial Black" pitchFamily="34" charset="0"/>
                <a:cs typeface="Times New Roman" pitchFamily="18" charset="0"/>
              </a:rPr>
              <a:t>Если вы провалились, </a:t>
            </a:r>
          </a:p>
          <a:p>
            <a:pPr indent="457200" eaLnBrk="0" hangingPunct="0">
              <a:lnSpc>
                <a:spcPct val="150000"/>
              </a:lnSpc>
            </a:pPr>
            <a:r>
              <a:rPr lang="ru-RU" sz="4000" b="1" u="sng">
                <a:solidFill>
                  <a:srgbClr val="FF6699"/>
                </a:solidFill>
                <a:latin typeface="Arial Black" pitchFamily="34" charset="0"/>
                <a:cs typeface="Times New Roman" pitchFamily="18" charset="0"/>
              </a:rPr>
              <a:t>что делать?</a:t>
            </a:r>
            <a:r>
              <a:rPr lang="ru-RU" sz="4000" b="1">
                <a:solidFill>
                  <a:srgbClr val="FF6699"/>
                </a:solidFill>
                <a:latin typeface="Arial Black" pitchFamily="34" charset="0"/>
                <a:cs typeface="Times New Roman" pitchFamily="18" charset="0"/>
              </a:rPr>
              <a:t> </a:t>
            </a:r>
            <a:endParaRPr lang="ru-RU" sz="4000" b="1">
              <a:solidFill>
                <a:srgbClr val="FF6699"/>
              </a:solidFill>
              <a:latin typeface="Arial Black" pitchFamily="34" charset="0"/>
            </a:endParaRPr>
          </a:p>
          <a:p>
            <a:pPr indent="457200" algn="just" eaLnBrk="0" hangingPunct="0"/>
            <a:endParaRPr lang="ru-RU" sz="1400" b="1">
              <a:latin typeface="Arial EK KZ" pitchFamily="34" charset="0"/>
              <a:cs typeface="Times New Roman" pitchFamily="18" charset="0"/>
            </a:endParaRPr>
          </a:p>
          <a:p>
            <a:pPr indent="457200" eaLnBrk="0" hangingPunct="0"/>
            <a:r>
              <a:rPr lang="ru-RU" sz="3200" b="1" u="sng">
                <a:solidFill>
                  <a:srgbClr val="85E0FF"/>
                </a:solidFill>
                <a:latin typeface="Arial Black" pitchFamily="34" charset="0"/>
                <a:cs typeface="Times New Roman" pitchFamily="18" charset="0"/>
              </a:rPr>
              <a:t>Главное, не терять самообладание!</a:t>
            </a:r>
          </a:p>
          <a:p>
            <a:pPr indent="457200" algn="just" eaLnBrk="0" hangingPunct="0"/>
            <a:endParaRPr lang="ru-RU" sz="1400" b="1">
              <a:solidFill>
                <a:srgbClr val="85E0FF"/>
              </a:solidFill>
              <a:latin typeface="Arial EK KZ" pitchFamily="34" charset="0"/>
              <a:cs typeface="Times New Roman" pitchFamily="18" charset="0"/>
            </a:endParaRPr>
          </a:p>
          <a:p>
            <a:pPr indent="457200" eaLnBrk="0" hangingPunct="0">
              <a:lnSpc>
                <a:spcPct val="150000"/>
              </a:lnSpc>
            </a:pPr>
            <a:r>
              <a:rPr lang="ru-RU" sz="2400" b="1">
                <a:solidFill>
                  <a:srgbClr val="85E0FF"/>
                </a:solidFill>
                <a:latin typeface="Arial Black" pitchFamily="34" charset="0"/>
                <a:cs typeface="Times New Roman" pitchFamily="18" charset="0"/>
              </a:rPr>
              <a:t>Нужно помнить, </a:t>
            </a:r>
          </a:p>
          <a:p>
            <a:pPr indent="457200" eaLnBrk="0" hangingPunct="0">
              <a:lnSpc>
                <a:spcPct val="150000"/>
              </a:lnSpc>
            </a:pPr>
            <a:r>
              <a:rPr lang="ru-RU" sz="2400" b="1">
                <a:latin typeface="Arial EK KZ" pitchFamily="34" charset="0"/>
                <a:cs typeface="Times New Roman" pitchFamily="18" charset="0"/>
              </a:rPr>
              <a:t>что даже плохо плавающий человек способен некоторое время удержаться на поверхности за счет </a:t>
            </a:r>
          </a:p>
          <a:p>
            <a:pPr indent="457200" eaLnBrk="0" hangingPunct="0">
              <a:lnSpc>
                <a:spcPct val="150000"/>
              </a:lnSpc>
            </a:pPr>
            <a:r>
              <a:rPr lang="ru-RU" sz="2400" b="1">
                <a:latin typeface="Arial EK KZ" pitchFamily="34" charset="0"/>
                <a:cs typeface="Times New Roman" pitchFamily="18" charset="0"/>
              </a:rPr>
              <a:t>воздушной подушки, образовавшейся под одеждой.  </a:t>
            </a:r>
            <a:endParaRPr lang="ru-RU" sz="2400" b="1">
              <a:latin typeface="Arial EK KZ" pitchFamily="34" charset="0"/>
            </a:endParaRPr>
          </a:p>
        </p:txBody>
      </p:sp>
      <p:sp>
        <p:nvSpPr>
          <p:cNvPr id="7" name="Rectangle 2"/>
          <p:cNvSpPr txBox="1">
            <a:spLocks noRot="1" noChangeArrowheads="1"/>
          </p:cNvSpPr>
          <p:nvPr/>
        </p:nvSpPr>
        <p:spPr bwMode="auto">
          <a:xfrm>
            <a:off x="179512" y="620688"/>
            <a:ext cx="8642350" cy="1143000"/>
          </a:xfrm>
          <a:prstGeom prst="rect">
            <a:avLst/>
          </a:prstGeom>
          <a:noFill/>
          <a:ln w="9525">
            <a:noFill/>
            <a:miter lim="800000"/>
            <a:headEnd/>
            <a:tailEnd/>
          </a:ln>
          <a:effectLst/>
        </p:spPr>
        <p:txBody>
          <a:bodyPr anchor="ctr"/>
          <a:lstStyle/>
          <a:p>
            <a:pPr>
              <a:defRPr/>
            </a:pPr>
            <a:r>
              <a:rPr lang="ru-RU" sz="2800" b="1" kern="0" dirty="0">
                <a:solidFill>
                  <a:schemeClr val="tx2"/>
                </a:solidFill>
                <a:effectLst>
                  <a:outerShdw blurRad="38100" dist="38100" dir="2700000" algn="tl">
                    <a:srgbClr val="000000"/>
                  </a:outerShdw>
                </a:effectLst>
                <a:latin typeface="+mj-lt"/>
                <a:ea typeface="+mj-ea"/>
                <a:cs typeface="+mj-cs"/>
              </a:rPr>
              <a:t>               </a:t>
            </a:r>
            <a: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t>Меры безопасности </a:t>
            </a:r>
            <a:b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br>
            <a: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t>            и правила поведения на льду </a:t>
            </a:r>
            <a:br>
              <a:rPr lang="ru-RU" sz="2800" b="1" kern="0" dirty="0">
                <a:solidFill>
                  <a:schemeClr val="tx2"/>
                </a:solidFill>
                <a:effectLst>
                  <a:outerShdw blurRad="38100" dist="38100" dir="2700000" algn="tl">
                    <a:srgbClr val="000000"/>
                  </a:outerShdw>
                </a:effectLst>
                <a:latin typeface="+mj-lt"/>
                <a:ea typeface="+mj-ea"/>
                <a:cs typeface="+mj-cs"/>
              </a:rPr>
            </a:br>
            <a:br>
              <a:rPr lang="ru-RU" sz="1000" b="1" kern="0" dirty="0">
                <a:solidFill>
                  <a:schemeClr val="tx2"/>
                </a:solidFill>
                <a:effectLst>
                  <a:outerShdw blurRad="38100" dist="38100" dir="2700000" algn="tl">
                    <a:srgbClr val="000000"/>
                  </a:outerShdw>
                </a:effectLst>
                <a:latin typeface="+mj-lt"/>
                <a:ea typeface="+mj-ea"/>
                <a:cs typeface="+mj-cs"/>
              </a:rPr>
            </a:br>
            <a:br>
              <a:rPr lang="ru-RU" sz="1000" b="1" kern="0" dirty="0">
                <a:solidFill>
                  <a:schemeClr val="tx2"/>
                </a:solidFill>
                <a:effectLst>
                  <a:outerShdw blurRad="38100" dist="38100" dir="2700000" algn="tl">
                    <a:srgbClr val="000000"/>
                  </a:outerShdw>
                </a:effectLst>
                <a:latin typeface="+mj-lt"/>
                <a:ea typeface="+mj-ea"/>
                <a:cs typeface="+mj-cs"/>
              </a:rPr>
            </a:br>
            <a:r>
              <a:rPr lang="ru-RU" sz="1600" b="1" kern="0" dirty="0">
                <a:solidFill>
                  <a:schemeClr val="tx2"/>
                </a:solidFill>
                <a:effectLst>
                  <a:outerShdw blurRad="38100" dist="38100" dir="2700000" algn="tl">
                    <a:srgbClr val="000000"/>
                  </a:outerShdw>
                </a:effectLst>
                <a:latin typeface="+mj-lt"/>
                <a:ea typeface="+mj-ea"/>
                <a:cs typeface="+mj-cs"/>
              </a:rPr>
              <a:t>*  *  *  *  *  *  *  *  *  *  *  *  *  *  *  *  *  *  *  *  *  *  *  *  *  *  *  *  *  *  *  *  *  *  *  *  *  *  *  *  *  *                </a:t>
            </a:r>
          </a:p>
        </p:txBody>
      </p:sp>
      <p:pic>
        <p:nvPicPr>
          <p:cNvPr id="3" name="Рисунок 2">
            <a:extLst>
              <a:ext uri="{FF2B5EF4-FFF2-40B4-BE49-F238E27FC236}">
                <a16:creationId xmlns:a16="http://schemas.microsoft.com/office/drawing/2014/main" id="{8FBBC241-7BE2-4DDE-9E26-4A63D1B5F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8124"/>
            <a:ext cx="1383912" cy="14326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idx="4294967295"/>
          </p:nvPr>
        </p:nvSpPr>
        <p:spPr>
          <a:xfrm>
            <a:off x="250825" y="620713"/>
            <a:ext cx="8642350" cy="1143000"/>
          </a:xfrm>
        </p:spPr>
        <p:txBody>
          <a:bodyPr/>
          <a:lstStyle/>
          <a:p>
            <a:pPr eaLnBrk="1" hangingPunct="1">
              <a:defRPr/>
            </a:pPr>
            <a:r>
              <a:rPr lang="en-US" sz="2800" dirty="0">
                <a:solidFill>
                  <a:srgbClr val="FF0000"/>
                </a:solidFill>
                <a:latin typeface="Arial Black" pitchFamily="34" charset="0"/>
                <a:cs typeface="Arial" pitchFamily="34" charset="0"/>
              </a:rPr>
              <a:t> </a:t>
            </a: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1000" dirty="0">
                <a:latin typeface="Arial Black" pitchFamily="34" charset="0"/>
              </a:rPr>
            </a:br>
            <a:br>
              <a:rPr lang="ru-RU" sz="1000" dirty="0">
                <a:latin typeface="Arial Black" pitchFamily="34" charset="0"/>
              </a:rPr>
            </a:br>
            <a:br>
              <a:rPr lang="ru-RU" sz="1000" dirty="0">
                <a:latin typeface="Arial Black" pitchFamily="34" charset="0"/>
              </a:rPr>
            </a:br>
            <a:br>
              <a:rPr lang="ru-RU" sz="1000" dirty="0">
                <a:latin typeface="Arial Black" pitchFamily="34" charset="0"/>
              </a:rPr>
            </a:br>
            <a:br>
              <a:rPr lang="ru-RU" sz="1000" dirty="0">
                <a:latin typeface="Arial Black" pitchFamily="34" charset="0"/>
              </a:rPr>
            </a:br>
            <a:r>
              <a:rPr lang="ru-RU" sz="1600" dirty="0">
                <a:latin typeface="Arial Black" pitchFamily="34" charset="0"/>
              </a:rPr>
              <a:t>*  *  *  *  *  *  *  *  *  *  *  *  *  *  *  *  *  *  *  *  *  *  *  *  *  *  *  *  *  *  *  *  *  *</a:t>
            </a:r>
          </a:p>
        </p:txBody>
      </p:sp>
      <p:sp>
        <p:nvSpPr>
          <p:cNvPr id="9" name="Прямоугольник 8"/>
          <p:cNvSpPr/>
          <p:nvPr/>
        </p:nvSpPr>
        <p:spPr>
          <a:xfrm>
            <a:off x="0" y="1997075"/>
            <a:ext cx="9001125" cy="4094163"/>
          </a:xfrm>
          <a:prstGeom prst="rect">
            <a:avLst/>
          </a:prstGeom>
        </p:spPr>
        <p:txBody>
          <a:bodyPr>
            <a:spAutoFit/>
          </a:bodyPr>
          <a:lstStyle/>
          <a:p>
            <a:pPr marL="88900" indent="533400">
              <a:defRPr/>
            </a:pPr>
            <a:r>
              <a:rPr lang="ru-RU" sz="3600" b="1" dirty="0">
                <a:solidFill>
                  <a:schemeClr val="accent1">
                    <a:lumMod val="60000"/>
                    <a:lumOff val="40000"/>
                  </a:schemeClr>
                </a:solidFill>
                <a:latin typeface="Arial Black" pitchFamily="34" charset="0"/>
                <a:cs typeface="Arial" pitchFamily="34" charset="0"/>
              </a:rPr>
              <a:t>Сегодня  мы  расскажем:</a:t>
            </a:r>
          </a:p>
          <a:p>
            <a:pPr marL="88900" indent="533400">
              <a:defRPr/>
            </a:pPr>
            <a:endParaRPr lang="ru-RU" sz="1400" b="1" dirty="0">
              <a:latin typeface="Arial" pitchFamily="34" charset="0"/>
              <a:cs typeface="Arial" pitchFamily="34" charset="0"/>
            </a:endParaRPr>
          </a:p>
          <a:p>
            <a:pPr marL="88900" indent="533400" algn="l">
              <a:buFont typeface="Wingdings" pitchFamily="2" charset="2"/>
              <a:buChar char="v"/>
              <a:defRPr/>
            </a:pPr>
            <a:r>
              <a:rPr lang="ru-RU" sz="2800" b="1" dirty="0">
                <a:latin typeface="Arial" pitchFamily="34" charset="0"/>
                <a:cs typeface="Arial" pitchFamily="34" charset="0"/>
              </a:rPr>
              <a:t> </a:t>
            </a:r>
            <a:r>
              <a:rPr lang="ru-RU" sz="2400" b="1" dirty="0">
                <a:latin typeface="Arial" pitchFamily="34" charset="0"/>
                <a:cs typeface="Arial" pitchFamily="34" charset="0"/>
              </a:rPr>
              <a:t>Как  свести  к  минимуму  риск нахождения   на льду;</a:t>
            </a:r>
          </a:p>
          <a:p>
            <a:pPr marL="88900" indent="533400" algn="l">
              <a:defRPr/>
            </a:pPr>
            <a:endParaRPr lang="ru-RU" sz="800" b="1" dirty="0">
              <a:latin typeface="Arial" pitchFamily="34" charset="0"/>
              <a:cs typeface="Arial" pitchFamily="34" charset="0"/>
            </a:endParaRPr>
          </a:p>
          <a:p>
            <a:pPr marL="88900" indent="533400" algn="l">
              <a:buFont typeface="Wingdings" pitchFamily="2" charset="2"/>
              <a:buChar char="v"/>
              <a:defRPr/>
            </a:pPr>
            <a:r>
              <a:rPr lang="ru-RU" sz="2400" b="1" dirty="0">
                <a:latin typeface="Arial" pitchFamily="34" charset="0"/>
                <a:cs typeface="Arial" pitchFamily="34" charset="0"/>
              </a:rPr>
              <a:t> Как уверенно чувствовать себя на нем;</a:t>
            </a:r>
            <a:endParaRPr lang="ru-RU" sz="800" b="1" dirty="0">
              <a:latin typeface="Arial" pitchFamily="34" charset="0"/>
              <a:cs typeface="Arial" pitchFamily="34" charset="0"/>
            </a:endParaRPr>
          </a:p>
          <a:p>
            <a:pPr marL="88900" indent="533400" algn="l">
              <a:defRPr/>
            </a:pPr>
            <a:endParaRPr lang="ru-RU" sz="600" b="1" dirty="0">
              <a:latin typeface="Arial" pitchFamily="34" charset="0"/>
              <a:cs typeface="Arial" pitchFamily="34" charset="0"/>
            </a:endParaRPr>
          </a:p>
          <a:p>
            <a:pPr marL="88900" indent="533400" algn="l">
              <a:buFont typeface="Wingdings" pitchFamily="2" charset="2"/>
              <a:buChar char="v"/>
              <a:defRPr/>
            </a:pPr>
            <a:r>
              <a:rPr lang="ru-RU" sz="2400" b="1" dirty="0">
                <a:latin typeface="Arial" pitchFamily="34" charset="0"/>
                <a:cs typeface="Arial" pitchFamily="34" charset="0"/>
              </a:rPr>
              <a:t> Как не попасть в неприятные ситуации на льду. </a:t>
            </a:r>
            <a:endParaRPr lang="ru-RU" sz="2800" b="1" dirty="0">
              <a:latin typeface="Arial" pitchFamily="34" charset="0"/>
              <a:cs typeface="Arial" pitchFamily="34" charset="0"/>
            </a:endParaRPr>
          </a:p>
          <a:p>
            <a:pPr marL="88900" indent="533400" algn="just">
              <a:lnSpc>
                <a:spcPct val="150000"/>
              </a:lnSpc>
              <a:defRPr/>
            </a:pPr>
            <a:r>
              <a:rPr lang="ru-RU" sz="2400" b="1" dirty="0">
                <a:solidFill>
                  <a:srgbClr val="FF99FF"/>
                </a:solidFill>
                <a:latin typeface="Arial Black" pitchFamily="34" charset="0"/>
                <a:cs typeface="Arial" pitchFamily="34" charset="0"/>
              </a:rPr>
              <a:t>		</a:t>
            </a:r>
            <a:r>
              <a:rPr lang="ru-RU" sz="3200" b="1" dirty="0">
                <a:solidFill>
                  <a:srgbClr val="FF99FF"/>
                </a:solidFill>
                <a:latin typeface="Arial Black" pitchFamily="34" charset="0"/>
                <a:cs typeface="Arial" pitchFamily="34" charset="0"/>
              </a:rPr>
              <a:t>А также: </a:t>
            </a:r>
          </a:p>
          <a:p>
            <a:pPr marL="88900" indent="533400" algn="just">
              <a:lnSpc>
                <a:spcPct val="150000"/>
              </a:lnSpc>
              <a:buFont typeface="Wingdings" pitchFamily="2" charset="2"/>
              <a:buChar char="v"/>
              <a:defRPr/>
            </a:pPr>
            <a:r>
              <a:rPr lang="ru-RU" sz="2400" b="1" dirty="0">
                <a:solidFill>
                  <a:schemeClr val="accent1">
                    <a:lumMod val="40000"/>
                    <a:lumOff val="60000"/>
                  </a:schemeClr>
                </a:solidFill>
                <a:latin typeface="Arial EK KZ" pitchFamily="34" charset="0"/>
                <a:cs typeface="Arial" pitchFamily="34" charset="0"/>
              </a:rPr>
              <a:t> </a:t>
            </a:r>
            <a:r>
              <a:rPr lang="ru-RU" sz="2400" b="1" dirty="0">
                <a:solidFill>
                  <a:schemeClr val="accent1">
                    <a:lumMod val="40000"/>
                    <a:lumOff val="60000"/>
                  </a:schemeClr>
                </a:solidFill>
                <a:latin typeface="Arial" pitchFamily="34" charset="0"/>
                <a:cs typeface="Arial" pitchFamily="34" charset="0"/>
              </a:rPr>
              <a:t>Что делать, если Вы всё-таки провалились под лёд ;</a:t>
            </a:r>
          </a:p>
          <a:p>
            <a:pPr marL="88900" indent="533400" algn="just">
              <a:lnSpc>
                <a:spcPct val="150000"/>
              </a:lnSpc>
              <a:buFont typeface="Wingdings" pitchFamily="2" charset="2"/>
              <a:buChar char="v"/>
              <a:defRPr/>
            </a:pPr>
            <a:r>
              <a:rPr lang="ru-RU" sz="2400" b="1" dirty="0">
                <a:solidFill>
                  <a:schemeClr val="accent1">
                    <a:lumMod val="40000"/>
                    <a:lumOff val="60000"/>
                  </a:schemeClr>
                </a:solidFill>
                <a:latin typeface="Arial" pitchFamily="34" charset="0"/>
                <a:cs typeface="Arial" pitchFamily="34" charset="0"/>
              </a:rPr>
              <a:t> Как оказать помощь пострадавшему.</a:t>
            </a:r>
          </a:p>
        </p:txBody>
      </p:sp>
      <p:pic>
        <p:nvPicPr>
          <p:cNvPr id="3" name="Рисунок 2">
            <a:extLst>
              <a:ext uri="{FF2B5EF4-FFF2-40B4-BE49-F238E27FC236}">
                <a16:creationId xmlns:a16="http://schemas.microsoft.com/office/drawing/2014/main" id="{433A0C25-7CC6-44F9-BAD5-A5A346C38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6632"/>
            <a:ext cx="1383912" cy="14326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250825" y="620713"/>
            <a:ext cx="8713788"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28677" name="Rectangle 8"/>
          <p:cNvSpPr>
            <a:spLocks noChangeArrowheads="1"/>
          </p:cNvSpPr>
          <p:nvPr/>
        </p:nvSpPr>
        <p:spPr bwMode="auto">
          <a:xfrm>
            <a:off x="285750" y="5722938"/>
            <a:ext cx="8572500" cy="830262"/>
          </a:xfrm>
          <a:prstGeom prst="rect">
            <a:avLst/>
          </a:prstGeom>
          <a:noFill/>
          <a:ln w="9525">
            <a:noFill/>
            <a:miter lim="800000"/>
            <a:headEnd/>
            <a:tailEnd/>
          </a:ln>
        </p:spPr>
        <p:txBody>
          <a:bodyPr anchor="ctr">
            <a:spAutoFit/>
          </a:bodyPr>
          <a:lstStyle/>
          <a:p>
            <a:r>
              <a:rPr lang="ru-RU" sz="2400" b="1" u="sng">
                <a:solidFill>
                  <a:srgbClr val="FF99FF"/>
                </a:solidFill>
                <a:latin typeface="Arial Black" pitchFamily="34" charset="0"/>
              </a:rPr>
              <a:t>Н е   п а н и к у й т е !</a:t>
            </a:r>
            <a:r>
              <a:rPr lang="ru-RU" sz="2400">
                <a:solidFill>
                  <a:srgbClr val="FF99FF"/>
                </a:solidFill>
                <a:latin typeface="Arial Black" pitchFamily="34" charset="0"/>
              </a:rPr>
              <a:t>  </a:t>
            </a:r>
            <a:r>
              <a:rPr lang="ru-RU" sz="2400" b="1">
                <a:latin typeface="Arial EK KZ" pitchFamily="34" charset="0"/>
              </a:rPr>
              <a:t>Позовите  на  помощь. </a:t>
            </a:r>
          </a:p>
          <a:p>
            <a:r>
              <a:rPr lang="ru-RU" sz="2400" b="1">
                <a:latin typeface="Arial EK KZ" pitchFamily="34" charset="0"/>
              </a:rPr>
              <a:t>Не  погружайтесь  под  воду  с  головой!  </a:t>
            </a:r>
          </a:p>
        </p:txBody>
      </p:sp>
      <p:pic>
        <p:nvPicPr>
          <p:cNvPr id="28678" name="Содержимое 3" descr="00 main.jpg"/>
          <p:cNvPicPr>
            <a:picLocks noGrp="1" noChangeAspect="1"/>
          </p:cNvPicPr>
          <p:nvPr>
            <p:ph idx="1"/>
          </p:nvPr>
        </p:nvPicPr>
        <p:blipFill>
          <a:blip r:embed="rId2"/>
          <a:srcRect t="18309"/>
          <a:stretch>
            <a:fillRect/>
          </a:stretch>
        </p:blipFill>
        <p:spPr>
          <a:xfrm>
            <a:off x="1357313" y="2071688"/>
            <a:ext cx="6149975" cy="3348037"/>
          </a:xfrm>
        </p:spPr>
      </p:pic>
      <p:pic>
        <p:nvPicPr>
          <p:cNvPr id="3" name="Рисунок 2">
            <a:extLst>
              <a:ext uri="{FF2B5EF4-FFF2-40B4-BE49-F238E27FC236}">
                <a16:creationId xmlns:a16="http://schemas.microsoft.com/office/drawing/2014/main" id="{38BAC3CC-1D78-4A26-9D02-AFA89CC3F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04800"/>
            <a:ext cx="1383912" cy="143268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Рисунок 9" descr="2010-03-10_171455.jpg"/>
          <p:cNvPicPr>
            <a:picLocks noChangeAspect="1"/>
          </p:cNvPicPr>
          <p:nvPr/>
        </p:nvPicPr>
        <p:blipFill>
          <a:blip r:embed="rId2"/>
          <a:srcRect t="66985" r="14383"/>
          <a:stretch>
            <a:fillRect/>
          </a:stretch>
        </p:blipFill>
        <p:spPr bwMode="auto">
          <a:xfrm>
            <a:off x="1357313" y="2000250"/>
            <a:ext cx="6837362" cy="2816225"/>
          </a:xfrm>
          <a:prstGeom prst="rect">
            <a:avLst/>
          </a:prstGeom>
          <a:noFill/>
          <a:ln w="9525">
            <a:noFill/>
            <a:miter lim="800000"/>
            <a:headEnd/>
            <a:tailEnd/>
          </a:ln>
        </p:spPr>
      </p:pic>
      <p:sp>
        <p:nvSpPr>
          <p:cNvPr id="29701" name="TextBox 23"/>
          <p:cNvSpPr txBox="1">
            <a:spLocks noChangeArrowheads="1"/>
          </p:cNvSpPr>
          <p:nvPr/>
        </p:nvSpPr>
        <p:spPr bwMode="auto">
          <a:xfrm>
            <a:off x="285750" y="5000625"/>
            <a:ext cx="8572500" cy="1646238"/>
          </a:xfrm>
          <a:prstGeom prst="rect">
            <a:avLst/>
          </a:prstGeom>
          <a:noFill/>
          <a:ln w="9525">
            <a:noFill/>
            <a:miter lim="800000"/>
            <a:headEnd/>
            <a:tailEnd/>
          </a:ln>
        </p:spPr>
        <p:txBody>
          <a:bodyPr>
            <a:spAutoFit/>
          </a:bodyPr>
          <a:lstStyle/>
          <a:p>
            <a:r>
              <a:rPr lang="ru-RU" sz="2400" b="1">
                <a:latin typeface="Arial EK KZ" pitchFamily="34" charset="0"/>
              </a:rPr>
              <a:t>Раскиньте  руки  и  постарайтесь  избавиться  </a:t>
            </a:r>
          </a:p>
          <a:p>
            <a:r>
              <a:rPr lang="ru-RU" sz="2400" b="1">
                <a:latin typeface="Arial EK KZ" pitchFamily="34" charset="0"/>
              </a:rPr>
              <a:t>от  лишних тяжестей. </a:t>
            </a:r>
          </a:p>
          <a:p>
            <a:endParaRPr lang="ru-RU" sz="1100" b="1">
              <a:latin typeface="Arial EK KZ" pitchFamily="34" charset="0"/>
            </a:endParaRPr>
          </a:p>
          <a:p>
            <a:r>
              <a:rPr lang="ru-RU" sz="2400" b="1">
                <a:latin typeface="Arial EK KZ" pitchFamily="34" charset="0"/>
              </a:rPr>
              <a:t>Не  делайте  резких  движений  -  не обламывайте  кромку. </a:t>
            </a:r>
            <a:endParaRPr lang="ru-RU" sz="2400"/>
          </a:p>
          <a:p>
            <a:endParaRPr lang="ru-RU"/>
          </a:p>
        </p:txBody>
      </p:sp>
      <p:sp>
        <p:nvSpPr>
          <p:cNvPr id="25" name="Rectangle 2"/>
          <p:cNvSpPr>
            <a:spLocks noGrp="1" noRot="1" noChangeArrowheads="1"/>
          </p:cNvSpPr>
          <p:nvPr>
            <p:ph type="title"/>
          </p:nvPr>
        </p:nvSpPr>
        <p:spPr>
          <a:xfrm>
            <a:off x="215106" y="620688"/>
            <a:ext cx="8713788"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pic>
        <p:nvPicPr>
          <p:cNvPr id="3" name="Рисунок 2">
            <a:extLst>
              <a:ext uri="{FF2B5EF4-FFF2-40B4-BE49-F238E27FC236}">
                <a16:creationId xmlns:a16="http://schemas.microsoft.com/office/drawing/2014/main" id="{E50BA728-D0F1-4237-AF4E-42BC8E467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0648"/>
            <a:ext cx="1383912" cy="143268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Рисунок 8" descr="00 pavodok_7235.jpg"/>
          <p:cNvPicPr>
            <a:picLocks noChangeAspect="1"/>
          </p:cNvPicPr>
          <p:nvPr/>
        </p:nvPicPr>
        <p:blipFill>
          <a:blip r:embed="rId2"/>
          <a:srcRect/>
          <a:stretch>
            <a:fillRect/>
          </a:stretch>
        </p:blipFill>
        <p:spPr bwMode="auto">
          <a:xfrm>
            <a:off x="1928813" y="1857375"/>
            <a:ext cx="5238750" cy="3482975"/>
          </a:xfrm>
          <a:prstGeom prst="rect">
            <a:avLst/>
          </a:prstGeom>
          <a:noFill/>
          <a:ln w="9525">
            <a:noFill/>
            <a:miter lim="800000"/>
            <a:headEnd/>
            <a:tailEnd/>
          </a:ln>
        </p:spPr>
      </p:pic>
      <p:sp>
        <p:nvSpPr>
          <p:cNvPr id="30724" name="Прямоугольник 8"/>
          <p:cNvSpPr>
            <a:spLocks noChangeArrowheads="1"/>
          </p:cNvSpPr>
          <p:nvPr/>
        </p:nvSpPr>
        <p:spPr bwMode="auto">
          <a:xfrm>
            <a:off x="357188" y="5500688"/>
            <a:ext cx="8429625" cy="830262"/>
          </a:xfrm>
          <a:prstGeom prst="rect">
            <a:avLst/>
          </a:prstGeom>
          <a:noFill/>
          <a:ln w="9525">
            <a:noFill/>
            <a:miter lim="800000"/>
            <a:headEnd/>
            <a:tailEnd/>
          </a:ln>
        </p:spPr>
        <p:txBody>
          <a:bodyPr>
            <a:spAutoFit/>
          </a:bodyPr>
          <a:lstStyle/>
          <a:p>
            <a:r>
              <a:rPr lang="ru-RU" sz="2400" b="1">
                <a:latin typeface="Arial EK KZ" pitchFamily="34" charset="0"/>
              </a:rPr>
              <a:t>Постарайтесь перебраться  к  тому  краю  полыньи,  </a:t>
            </a:r>
          </a:p>
          <a:p>
            <a:r>
              <a:rPr lang="ru-RU" sz="2400" b="1">
                <a:latin typeface="Arial EK KZ" pitchFamily="34" charset="0"/>
              </a:rPr>
              <a:t>где  течение  не  унесет  вас  под  лед. </a:t>
            </a:r>
          </a:p>
        </p:txBody>
      </p:sp>
      <p:sp>
        <p:nvSpPr>
          <p:cNvPr id="14" name="Rectangle 2"/>
          <p:cNvSpPr>
            <a:spLocks noGrp="1" noRot="1" noChangeArrowheads="1"/>
          </p:cNvSpPr>
          <p:nvPr>
            <p:ph type="title" idx="4294967295"/>
          </p:nvPr>
        </p:nvSpPr>
        <p:spPr>
          <a:xfrm>
            <a:off x="214313" y="500063"/>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r>
              <a:rPr lang="ru-RU" sz="1600" dirty="0"/>
              <a:t>*  *  *  *  *  *  *  *  *  *  *  *  *  *  *  *  *  *  *  *  *  *  *  *  *  *  *  *  *  *  *  *  *  *  *  *  *  *  *  *  *  *                </a:t>
            </a:r>
          </a:p>
        </p:txBody>
      </p:sp>
      <p:pic>
        <p:nvPicPr>
          <p:cNvPr id="3" name="Рисунок 2">
            <a:extLst>
              <a:ext uri="{FF2B5EF4-FFF2-40B4-BE49-F238E27FC236}">
                <a16:creationId xmlns:a16="http://schemas.microsoft.com/office/drawing/2014/main" id="{8F95E0AF-CF66-44E1-B174-4D2AAB78F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76" y="199902"/>
            <a:ext cx="1383912" cy="14326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Содержимое 3" descr="mchs2.jpg"/>
          <p:cNvPicPr>
            <a:picLocks noChangeAspect="1"/>
          </p:cNvPicPr>
          <p:nvPr/>
        </p:nvPicPr>
        <p:blipFill>
          <a:blip r:embed="rId2"/>
          <a:srcRect t="30785" r="31976"/>
          <a:stretch>
            <a:fillRect/>
          </a:stretch>
        </p:blipFill>
        <p:spPr bwMode="auto">
          <a:xfrm>
            <a:off x="1928813" y="1928813"/>
            <a:ext cx="5572125" cy="3533775"/>
          </a:xfrm>
          <a:prstGeom prst="rect">
            <a:avLst/>
          </a:prstGeom>
          <a:noFill/>
          <a:ln w="9525">
            <a:noFill/>
            <a:miter lim="800000"/>
            <a:headEnd/>
            <a:tailEnd/>
          </a:ln>
        </p:spPr>
      </p:pic>
      <p:sp>
        <p:nvSpPr>
          <p:cNvPr id="8" name="Rectangle 2"/>
          <p:cNvSpPr>
            <a:spLocks noGrp="1" noRot="1" noChangeArrowheads="1"/>
          </p:cNvSpPr>
          <p:nvPr>
            <p:ph type="title" idx="4294967295"/>
          </p:nvPr>
        </p:nvSpPr>
        <p:spPr>
          <a:xfrm>
            <a:off x="214313" y="500063"/>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r>
              <a:rPr lang="ru-RU" sz="1600" dirty="0"/>
              <a:t>*  *  *  *  *  *  *  *  *  *  *  *  *  *  *  *  *  *  *  *  *  *  *  *  *  *  *  *  *  *  *  *  *  *  *  *  *  *  *  *  *  *                </a:t>
            </a:r>
          </a:p>
        </p:txBody>
      </p:sp>
      <p:sp>
        <p:nvSpPr>
          <p:cNvPr id="31750" name="TextBox 12"/>
          <p:cNvSpPr txBox="1">
            <a:spLocks noChangeArrowheads="1"/>
          </p:cNvSpPr>
          <p:nvPr/>
        </p:nvSpPr>
        <p:spPr bwMode="auto">
          <a:xfrm>
            <a:off x="214313" y="5380038"/>
            <a:ext cx="8715375" cy="1477962"/>
          </a:xfrm>
          <a:prstGeom prst="rect">
            <a:avLst/>
          </a:prstGeom>
          <a:noFill/>
          <a:ln w="9525">
            <a:noFill/>
            <a:miter lim="800000"/>
            <a:headEnd/>
            <a:tailEnd/>
          </a:ln>
        </p:spPr>
        <p:txBody>
          <a:bodyPr>
            <a:spAutoFit/>
          </a:bodyPr>
          <a:lstStyle/>
          <a:p>
            <a:r>
              <a:rPr lang="ru-RU" sz="2400" b="1">
                <a:latin typeface="Arial EK KZ" pitchFamily="34" charset="0"/>
              </a:rPr>
              <a:t>Пытайтесь  опереться   грудью  на  кромку  льда  </a:t>
            </a:r>
          </a:p>
          <a:p>
            <a:r>
              <a:rPr lang="ru-RU" sz="2400" b="1">
                <a:latin typeface="Arial EK KZ" pitchFamily="34" charset="0"/>
              </a:rPr>
              <a:t>с  выброшенными  вперед  руками, </a:t>
            </a:r>
          </a:p>
          <a:p>
            <a:r>
              <a:rPr lang="ru-RU" sz="2400" b="1">
                <a:latin typeface="Arial EK KZ" pitchFamily="34" charset="0"/>
              </a:rPr>
              <a:t>пробуйте  выбраться  на  лёд.  </a:t>
            </a:r>
          </a:p>
          <a:p>
            <a:endParaRPr lang="ru-RU"/>
          </a:p>
        </p:txBody>
      </p:sp>
      <p:pic>
        <p:nvPicPr>
          <p:cNvPr id="3" name="Рисунок 2">
            <a:extLst>
              <a:ext uri="{FF2B5EF4-FFF2-40B4-BE49-F238E27FC236}">
                <a16:creationId xmlns:a16="http://schemas.microsoft.com/office/drawing/2014/main" id="{0AA8FF8E-E1A5-4023-8237-BA8B62618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96116"/>
            <a:ext cx="1383912" cy="143268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Рисунок 4" descr="80_aa19bca123101f2ab5575e962a6fac2b.jpg"/>
          <p:cNvPicPr>
            <a:picLocks noChangeAspect="1"/>
          </p:cNvPicPr>
          <p:nvPr/>
        </p:nvPicPr>
        <p:blipFill>
          <a:blip r:embed="rId2"/>
          <a:srcRect t="53883"/>
          <a:stretch>
            <a:fillRect/>
          </a:stretch>
        </p:blipFill>
        <p:spPr bwMode="auto">
          <a:xfrm>
            <a:off x="1143000" y="2143125"/>
            <a:ext cx="6815138" cy="3143250"/>
          </a:xfrm>
          <a:prstGeom prst="rect">
            <a:avLst/>
          </a:prstGeom>
          <a:noFill/>
          <a:ln w="9525">
            <a:noFill/>
            <a:miter lim="800000"/>
            <a:headEnd/>
            <a:tailEnd/>
          </a:ln>
        </p:spPr>
      </p:pic>
      <p:sp>
        <p:nvSpPr>
          <p:cNvPr id="6" name="Rectangle 2"/>
          <p:cNvSpPr>
            <a:spLocks noGrp="1" noRot="1" noChangeArrowheads="1"/>
          </p:cNvSpPr>
          <p:nvPr>
            <p:ph type="title"/>
          </p:nvPr>
        </p:nvSpPr>
        <p:spPr>
          <a:xfrm>
            <a:off x="250825" y="620713"/>
            <a:ext cx="8713788"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32774" name="TextBox 10"/>
          <p:cNvSpPr txBox="1">
            <a:spLocks noChangeArrowheads="1"/>
          </p:cNvSpPr>
          <p:nvPr/>
        </p:nvSpPr>
        <p:spPr bwMode="auto">
          <a:xfrm>
            <a:off x="285750" y="5286375"/>
            <a:ext cx="8643938" cy="1200150"/>
          </a:xfrm>
          <a:prstGeom prst="rect">
            <a:avLst/>
          </a:prstGeom>
          <a:noFill/>
          <a:ln w="9525">
            <a:noFill/>
            <a:miter lim="800000"/>
            <a:headEnd/>
            <a:tailEnd/>
          </a:ln>
        </p:spPr>
        <p:txBody>
          <a:bodyPr>
            <a:spAutoFit/>
          </a:bodyPr>
          <a:lstStyle/>
          <a:p>
            <a:r>
              <a:rPr lang="ru-RU" sz="2400" b="1">
                <a:latin typeface="Arial EK KZ" pitchFamily="34" charset="0"/>
              </a:rPr>
              <a:t>Как  только  большая  часть  тела  окажется  на льду, </a:t>
            </a:r>
          </a:p>
          <a:p>
            <a:r>
              <a:rPr lang="ru-RU" sz="2400" b="1">
                <a:latin typeface="Arial EK KZ" pitchFamily="34" charset="0"/>
              </a:rPr>
              <a:t>перекатитесь  на  живот  и  отползайте   от  края   полыньи </a:t>
            </a:r>
          </a:p>
          <a:p>
            <a:r>
              <a:rPr lang="ru-RU" sz="2400" b="1">
                <a:latin typeface="Arial EK KZ" pitchFamily="34" charset="0"/>
              </a:rPr>
              <a:t> как   можно   дальше.</a:t>
            </a:r>
            <a:endParaRPr lang="ru-RU" sz="2400"/>
          </a:p>
        </p:txBody>
      </p:sp>
      <p:pic>
        <p:nvPicPr>
          <p:cNvPr id="3" name="Рисунок 2">
            <a:extLst>
              <a:ext uri="{FF2B5EF4-FFF2-40B4-BE49-F238E27FC236}">
                <a16:creationId xmlns:a16="http://schemas.microsoft.com/office/drawing/2014/main" id="{3C3BA972-4E3A-47D0-B533-E7865EEBC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76" y="260648"/>
            <a:ext cx="1383912" cy="143268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Рисунок 2" descr="photo_5397.JPG"/>
          <p:cNvPicPr>
            <a:picLocks noChangeAspect="1"/>
          </p:cNvPicPr>
          <p:nvPr/>
        </p:nvPicPr>
        <p:blipFill>
          <a:blip r:embed="rId2"/>
          <a:srcRect/>
          <a:stretch>
            <a:fillRect/>
          </a:stretch>
        </p:blipFill>
        <p:spPr bwMode="auto">
          <a:xfrm>
            <a:off x="1428750" y="2071688"/>
            <a:ext cx="6289675" cy="3500437"/>
          </a:xfrm>
          <a:prstGeom prst="rect">
            <a:avLst/>
          </a:prstGeom>
          <a:noFill/>
          <a:ln w="9525">
            <a:noFill/>
            <a:miter lim="800000"/>
            <a:headEnd/>
            <a:tailEnd/>
          </a:ln>
        </p:spPr>
      </p:pic>
      <p:sp>
        <p:nvSpPr>
          <p:cNvPr id="9" name="Rectangle 2"/>
          <p:cNvSpPr>
            <a:spLocks noGrp="1" noRot="1" noChangeArrowheads="1"/>
          </p:cNvSpPr>
          <p:nvPr>
            <p:ph type="title"/>
          </p:nvPr>
        </p:nvSpPr>
        <p:spPr>
          <a:xfrm>
            <a:off x="250825" y="620713"/>
            <a:ext cx="8713788"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33798" name="TextBox 9"/>
          <p:cNvSpPr txBox="1">
            <a:spLocks noChangeArrowheads="1"/>
          </p:cNvSpPr>
          <p:nvPr/>
        </p:nvSpPr>
        <p:spPr bwMode="auto">
          <a:xfrm>
            <a:off x="357188" y="5643563"/>
            <a:ext cx="8358187" cy="830262"/>
          </a:xfrm>
          <a:prstGeom prst="rect">
            <a:avLst/>
          </a:prstGeom>
          <a:noFill/>
          <a:ln w="9525">
            <a:noFill/>
            <a:miter lim="800000"/>
            <a:headEnd/>
            <a:tailEnd/>
          </a:ln>
        </p:spPr>
        <p:txBody>
          <a:bodyPr>
            <a:spAutoFit/>
          </a:bodyPr>
          <a:lstStyle/>
          <a:p>
            <a:r>
              <a:rPr lang="ru-RU" sz="2400" b="1">
                <a:latin typeface="Arial EK KZ" pitchFamily="34" charset="0"/>
              </a:rPr>
              <a:t>Выбирайтесь  в  ту  сторону,  откуда  пришли ,  т. к.</a:t>
            </a:r>
          </a:p>
          <a:p>
            <a:r>
              <a:rPr lang="ru-RU" sz="2400" b="1">
                <a:latin typeface="Arial EK KZ" pitchFamily="34" charset="0"/>
              </a:rPr>
              <a:t> там проверенный  лёд.</a:t>
            </a:r>
            <a:endParaRPr lang="ru-RU" sz="2400"/>
          </a:p>
        </p:txBody>
      </p:sp>
      <p:pic>
        <p:nvPicPr>
          <p:cNvPr id="3" name="Рисунок 2">
            <a:extLst>
              <a:ext uri="{FF2B5EF4-FFF2-40B4-BE49-F238E27FC236}">
                <a16:creationId xmlns:a16="http://schemas.microsoft.com/office/drawing/2014/main" id="{03CE3935-4327-4338-AA63-8E036EA77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68" y="268124"/>
            <a:ext cx="1383912" cy="143268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250825" y="692150"/>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   </a:t>
            </a:r>
            <a:endParaRPr lang="ru-RU" sz="2800" dirty="0"/>
          </a:p>
        </p:txBody>
      </p:sp>
      <p:sp>
        <p:nvSpPr>
          <p:cNvPr id="34821" name="Rectangle 7"/>
          <p:cNvSpPr>
            <a:spLocks noChangeArrowheads="1"/>
          </p:cNvSpPr>
          <p:nvPr/>
        </p:nvSpPr>
        <p:spPr bwMode="auto">
          <a:xfrm>
            <a:off x="214313" y="2543175"/>
            <a:ext cx="8786812" cy="3416300"/>
          </a:xfrm>
          <a:prstGeom prst="rect">
            <a:avLst/>
          </a:prstGeom>
          <a:noFill/>
          <a:ln w="9525">
            <a:noFill/>
            <a:miter lim="800000"/>
            <a:headEnd/>
            <a:tailEnd/>
          </a:ln>
        </p:spPr>
        <p:txBody>
          <a:bodyPr anchor="ctr">
            <a:spAutoFit/>
          </a:bodyPr>
          <a:lstStyle/>
          <a:p>
            <a:pPr algn="just">
              <a:lnSpc>
                <a:spcPct val="150000"/>
              </a:lnSpc>
            </a:pPr>
            <a:r>
              <a:rPr lang="ru-RU" sz="2400" b="1">
                <a:latin typeface="Arial EK KZ" pitchFamily="34" charset="0"/>
              </a:rPr>
              <a:t>	Если Вам самостоятельно удалось выбраться в безопасное место, а до населённого пункта идти далеко и у Вас нет запасных тёплых вещей и нет возможности разжечь костёр, то нельзя допустить переохлаждения тела. С этой целью поочерёдно (начиная с головы) снимайте верхнюю одежду  отжимайте  и  надевайте  заново. </a:t>
            </a:r>
          </a:p>
        </p:txBody>
      </p:sp>
      <p:pic>
        <p:nvPicPr>
          <p:cNvPr id="3" name="Рисунок 2">
            <a:extLst>
              <a:ext uri="{FF2B5EF4-FFF2-40B4-BE49-F238E27FC236}">
                <a16:creationId xmlns:a16="http://schemas.microsoft.com/office/drawing/2014/main" id="{FD2351C7-2B53-4185-9B12-7197D9177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 y="260648"/>
            <a:ext cx="1383912" cy="143268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6"/>
          <p:cNvSpPr>
            <a:spLocks noChangeArrowheads="1"/>
          </p:cNvSpPr>
          <p:nvPr/>
        </p:nvSpPr>
        <p:spPr bwMode="auto">
          <a:xfrm>
            <a:off x="179388" y="4060825"/>
            <a:ext cx="8964612" cy="381000"/>
          </a:xfrm>
          <a:prstGeom prst="rect">
            <a:avLst/>
          </a:prstGeom>
          <a:noFill/>
          <a:ln w="9525">
            <a:noFill/>
            <a:miter lim="800000"/>
            <a:headEnd/>
            <a:tailEnd/>
          </a:ln>
        </p:spPr>
        <p:txBody>
          <a:bodyPr anchor="ctr">
            <a:spAutoFit/>
          </a:bodyPr>
          <a:lstStyle/>
          <a:p>
            <a:pPr marL="444500" indent="-266700"/>
            <a:endParaRPr lang="ru-RU" sz="1900"/>
          </a:p>
        </p:txBody>
      </p:sp>
      <p:sp>
        <p:nvSpPr>
          <p:cNvPr id="66567" name="Rectangle 7"/>
          <p:cNvSpPr>
            <a:spLocks noGrp="1" noRot="1" noChangeArrowheads="1"/>
          </p:cNvSpPr>
          <p:nvPr>
            <p:ph type="title"/>
          </p:nvPr>
        </p:nvSpPr>
        <p:spPr>
          <a:xfrm>
            <a:off x="214313" y="620713"/>
            <a:ext cx="8678862"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35846" name="Rectangle 8"/>
          <p:cNvSpPr>
            <a:spLocks noChangeArrowheads="1"/>
          </p:cNvSpPr>
          <p:nvPr/>
        </p:nvSpPr>
        <p:spPr bwMode="auto">
          <a:xfrm>
            <a:off x="142875" y="2286000"/>
            <a:ext cx="8786813" cy="3970338"/>
          </a:xfrm>
          <a:prstGeom prst="rect">
            <a:avLst/>
          </a:prstGeom>
          <a:noFill/>
          <a:ln w="9525">
            <a:noFill/>
            <a:miter lim="800000"/>
            <a:headEnd/>
            <a:tailEnd/>
          </a:ln>
        </p:spPr>
        <p:txBody>
          <a:bodyPr>
            <a:spAutoFit/>
          </a:bodyPr>
          <a:lstStyle/>
          <a:p>
            <a:pPr algn="just">
              <a:lnSpc>
                <a:spcPct val="150000"/>
              </a:lnSpc>
            </a:pPr>
            <a:r>
              <a:rPr lang="ru-RU" sz="2400" b="1">
                <a:latin typeface="Arial EK KZ" pitchFamily="34" charset="0"/>
              </a:rPr>
              <a:t>Здесь пригодятся полиэтиленовые пакеты, которые надевают на босые ноги, руки и голову. Переодеваться нужно быстро, чтобы не замёрзнуть. Из-под снега на берегу всегда торчат стебли сухой травы, можно набрать пучок и положить в валенки как стельки. Далее необходимо быстрым шагом, а лучше легким бегом направиться к дороге или  населённому  пункту  (что ближе).</a:t>
            </a:r>
          </a:p>
        </p:txBody>
      </p:sp>
      <p:pic>
        <p:nvPicPr>
          <p:cNvPr id="3" name="Рисунок 2">
            <a:extLst>
              <a:ext uri="{FF2B5EF4-FFF2-40B4-BE49-F238E27FC236}">
                <a16:creationId xmlns:a16="http://schemas.microsoft.com/office/drawing/2014/main" id="{99809914-269E-4C0D-9B35-1BF69413B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0648"/>
            <a:ext cx="1383912" cy="143268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idx="4294967295"/>
          </p:nvPr>
        </p:nvSpPr>
        <p:spPr>
          <a:xfrm>
            <a:off x="215900" y="613946"/>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r>
              <a:rPr lang="ru-RU" sz="1600" dirty="0"/>
              <a:t>*  *  *  *  *  *  *  *  *  *  *  *  *  *  *  *  *  *  *  *  *  *  *  *  *  *  *  *  *  *  *  *  *  *  *  *  *  *  *  *  *  *                </a:t>
            </a:r>
          </a:p>
        </p:txBody>
      </p:sp>
      <p:sp>
        <p:nvSpPr>
          <p:cNvPr id="25605" name="Rectangle 9"/>
          <p:cNvSpPr>
            <a:spLocks noChangeArrowheads="1"/>
          </p:cNvSpPr>
          <p:nvPr/>
        </p:nvSpPr>
        <p:spPr bwMode="auto">
          <a:xfrm>
            <a:off x="285750" y="2533233"/>
            <a:ext cx="8572500" cy="3139321"/>
          </a:xfrm>
          <a:prstGeom prst="rect">
            <a:avLst/>
          </a:prstGeom>
          <a:no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200" b="1" i="0" u="none" strike="noStrike" kern="1200" cap="none" spc="0" normalizeH="0" baseline="0" noProof="0" dirty="0">
                <a:ln>
                  <a:noFill/>
                </a:ln>
                <a:solidFill>
                  <a:srgbClr val="FF6699"/>
                </a:solidFill>
                <a:effectLst/>
                <a:uLnTx/>
                <a:uFillTx/>
                <a:latin typeface="Arial Black" pitchFamily="34" charset="0"/>
                <a:ea typeface="+mn-ea"/>
                <a:cs typeface="+mn-cs"/>
              </a:rPr>
              <a:t>ЧРЕЗВЫЧАЙНЫЕ СИТУАЦИИ</a:t>
            </a:r>
            <a:r>
              <a:rPr kumimoji="0" lang="en-US" sz="2200" b="1" i="0" u="none" strike="noStrike" kern="1200" cap="none" spc="0" normalizeH="0" baseline="0" noProof="0" dirty="0">
                <a:ln>
                  <a:noFill/>
                </a:ln>
                <a:solidFill>
                  <a:srgbClr val="FF6699"/>
                </a:solidFill>
                <a:effectLst/>
                <a:uLnTx/>
                <a:uFillTx/>
                <a:latin typeface="Arial Black" pitchFamily="34" charset="0"/>
                <a:ea typeface="+mn-ea"/>
                <a:cs typeface="+mn-cs"/>
              </a:rPr>
              <a:t> </a:t>
            </a:r>
            <a:r>
              <a:rPr kumimoji="0" lang="ru-RU" sz="2200" b="1" i="0" u="none" strike="noStrike" kern="1200" cap="none" spc="0" normalizeH="0" baseline="0" noProof="0" dirty="0">
                <a:ln>
                  <a:noFill/>
                </a:ln>
                <a:solidFill>
                  <a:srgbClr val="FF6699"/>
                </a:solidFill>
                <a:effectLst/>
                <a:uLnTx/>
                <a:uFillTx/>
                <a:latin typeface="Arial Black" pitchFamily="34" charset="0"/>
                <a:ea typeface="+mn-ea"/>
                <a:cs typeface="+mn-cs"/>
              </a:rPr>
              <a:t>НА ЛЬДУ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200" b="1" i="0" u="none" strike="noStrike" kern="1200" cap="none" spc="0" normalizeH="0" baseline="0" noProof="0" dirty="0">
                <a:ln>
                  <a:noFill/>
                </a:ln>
                <a:solidFill>
                  <a:srgbClr val="FF6699"/>
                </a:solidFill>
                <a:effectLst/>
                <a:uLnTx/>
                <a:uFillTx/>
                <a:latin typeface="Arial Black" pitchFamily="34" charset="0"/>
                <a:ea typeface="+mn-ea"/>
                <a:cs typeface="+mn-cs"/>
              </a:rPr>
              <a:t>ЗА 2018-2019 ГОДЫ:</a:t>
            </a:r>
            <a:r>
              <a:rPr kumimoji="0" lang="ru-RU" sz="2400" b="1" i="0" u="none" strike="noStrike" kern="1200" cap="none" spc="0" normalizeH="0" baseline="0" noProof="0" dirty="0">
                <a:ln>
                  <a:noFill/>
                </a:ln>
                <a:solidFill>
                  <a:srgbClr val="FF6699"/>
                </a:solidFill>
                <a:effectLst/>
                <a:uLnTx/>
                <a:uFillTx/>
                <a:latin typeface="Arial Black"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2000" b="1" i="0" u="none" strike="noStrike" kern="1200" cap="none" spc="0" normalizeH="0" baseline="0" noProof="0" dirty="0">
              <a:ln>
                <a:noFill/>
              </a:ln>
              <a:solidFill>
                <a:srgbClr val="FFFFFF"/>
              </a:solidFill>
              <a:effectLst/>
              <a:uLnTx/>
              <a:uFillTx/>
              <a:latin typeface="Garamond" pitchFamily="18" charset="0"/>
              <a:ea typeface="+mn-ea"/>
              <a:cs typeface="+mn-cs"/>
            </a:endParaRPr>
          </a:p>
          <a:p>
            <a:pPr lvl="0" algn="just">
              <a:buFont typeface="Wingdings" pitchFamily="2" charset="2"/>
              <a:buChar char="q"/>
              <a:defRPr/>
            </a:pPr>
            <a:r>
              <a:rPr lang="ru-RU" sz="2200" b="1" dirty="0">
                <a:solidFill>
                  <a:srgbClr val="FFFFFF"/>
                </a:solidFill>
                <a:latin typeface="Arial EK KZ" pitchFamily="34" charset="0"/>
              </a:rPr>
              <a:t> В начале февраля 2019 года в Лодейном Поле пропал монах Александро-Свирского монастыря Тихон. Отшельник отправился помолиться в скит, однако по пути несколько раз провалился под лёд. Спасатели обнаружили Тихона в скиту, диагностировали переохлаждение и госпитализировали. </a:t>
            </a:r>
            <a:endParaRPr kumimoji="0" lang="ru-RU" sz="2400" b="0" i="0" u="none" strike="noStrike" kern="1200" cap="none" spc="0" normalizeH="0" baseline="0" noProof="0" dirty="0">
              <a:ln>
                <a:noFill/>
              </a:ln>
              <a:solidFill>
                <a:srgbClr val="FFFFFF"/>
              </a:solidFill>
              <a:effectLst/>
              <a:uLnTx/>
              <a:uFillTx/>
              <a:latin typeface="Garamond" pitchFamily="18" charset="0"/>
              <a:ea typeface="+mn-ea"/>
              <a:cs typeface="+mn-cs"/>
            </a:endParaRPr>
          </a:p>
        </p:txBody>
      </p:sp>
      <p:pic>
        <p:nvPicPr>
          <p:cNvPr id="3" name="Рисунок 2">
            <a:extLst>
              <a:ext uri="{FF2B5EF4-FFF2-40B4-BE49-F238E27FC236}">
                <a16:creationId xmlns:a16="http://schemas.microsoft.com/office/drawing/2014/main" id="{91533B00-A07F-43E6-9798-B13FBA4A9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8124"/>
            <a:ext cx="1383912" cy="1432684"/>
          </a:xfrm>
          <a:prstGeom prst="rect">
            <a:avLst/>
          </a:prstGeom>
        </p:spPr>
      </p:pic>
    </p:spTree>
    <p:extLst>
      <p:ext uri="{BB962C8B-B14F-4D97-AF65-F5344CB8AC3E}">
        <p14:creationId xmlns:p14="http://schemas.microsoft.com/office/powerpoint/2010/main" val="2678626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Rot="1" noChangeArrowheads="1"/>
          </p:cNvSpPr>
          <p:nvPr>
            <p:ph type="title"/>
          </p:nvPr>
        </p:nvSpPr>
        <p:spPr>
          <a:xfrm>
            <a:off x="214313" y="620713"/>
            <a:ext cx="8678862"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pic>
        <p:nvPicPr>
          <p:cNvPr id="36869" name="Рисунок 7" descr="00 pavodok_7499.jpg"/>
          <p:cNvPicPr>
            <a:picLocks noChangeAspect="1"/>
          </p:cNvPicPr>
          <p:nvPr/>
        </p:nvPicPr>
        <p:blipFill>
          <a:blip r:embed="rId2"/>
          <a:srcRect/>
          <a:stretch>
            <a:fillRect/>
          </a:stretch>
        </p:blipFill>
        <p:spPr bwMode="auto">
          <a:xfrm>
            <a:off x="1643063" y="2071688"/>
            <a:ext cx="5310187" cy="3530600"/>
          </a:xfrm>
          <a:prstGeom prst="rect">
            <a:avLst/>
          </a:prstGeom>
          <a:noFill/>
          <a:ln w="9525">
            <a:noFill/>
            <a:miter lim="800000"/>
            <a:headEnd/>
            <a:tailEnd/>
          </a:ln>
        </p:spPr>
      </p:pic>
      <p:sp>
        <p:nvSpPr>
          <p:cNvPr id="36870" name="Прямоугольник 8"/>
          <p:cNvSpPr>
            <a:spLocks noChangeArrowheads="1"/>
          </p:cNvSpPr>
          <p:nvPr/>
        </p:nvSpPr>
        <p:spPr bwMode="auto">
          <a:xfrm>
            <a:off x="214313" y="5643563"/>
            <a:ext cx="8715375" cy="830262"/>
          </a:xfrm>
          <a:prstGeom prst="rect">
            <a:avLst/>
          </a:prstGeom>
          <a:noFill/>
          <a:ln w="9525">
            <a:noFill/>
            <a:miter lim="800000"/>
            <a:headEnd/>
            <a:tailEnd/>
          </a:ln>
        </p:spPr>
        <p:txBody>
          <a:bodyPr>
            <a:spAutoFit/>
          </a:bodyPr>
          <a:lstStyle/>
          <a:p>
            <a:r>
              <a:rPr lang="ru-RU" sz="2400" b="1">
                <a:latin typeface="Arial EK KZ" pitchFamily="34" charset="0"/>
              </a:rPr>
              <a:t>Приближаться  к  провалившемуся  под  лёд</a:t>
            </a:r>
            <a:endParaRPr lang="en-US" sz="2400" b="1">
              <a:latin typeface="Arial EK KZ" pitchFamily="34" charset="0"/>
            </a:endParaRPr>
          </a:p>
          <a:p>
            <a:r>
              <a:rPr lang="ru-RU" sz="2400" b="1">
                <a:latin typeface="Arial EK KZ" pitchFamily="34" charset="0"/>
              </a:rPr>
              <a:t>нужно  лёжа  с  раскинутыми  в  сторону  руками  и  ногами.</a:t>
            </a:r>
          </a:p>
        </p:txBody>
      </p:sp>
      <p:pic>
        <p:nvPicPr>
          <p:cNvPr id="3" name="Рисунок 2">
            <a:extLst>
              <a:ext uri="{FF2B5EF4-FFF2-40B4-BE49-F238E27FC236}">
                <a16:creationId xmlns:a16="http://schemas.microsoft.com/office/drawing/2014/main" id="{D6016B5E-5CF0-47D9-A743-FD3130AC6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31029"/>
            <a:ext cx="1383912" cy="14326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idx="4294967295"/>
          </p:nvPr>
        </p:nvSpPr>
        <p:spPr>
          <a:xfrm>
            <a:off x="250825" y="620713"/>
            <a:ext cx="8642350" cy="1143000"/>
          </a:xfrm>
        </p:spPr>
        <p:txBody>
          <a:bodyPr/>
          <a:lstStyle/>
          <a:p>
            <a:pPr eaLnBrk="1" hangingPunct="1">
              <a:defRPr/>
            </a:pPr>
            <a:r>
              <a:rPr lang="en-US" sz="2800" dirty="0">
                <a:solidFill>
                  <a:srgbClr val="FF0000"/>
                </a:solidFill>
                <a:latin typeface="Arial Black" pitchFamily="34" charset="0"/>
                <a:cs typeface="Arial" pitchFamily="34" charset="0"/>
              </a:rPr>
              <a:t> </a:t>
            </a: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1000" dirty="0">
                <a:latin typeface="Arial Black" pitchFamily="34" charset="0"/>
              </a:rPr>
            </a:br>
            <a:br>
              <a:rPr lang="ru-RU" sz="1000" dirty="0">
                <a:latin typeface="Arial Black" pitchFamily="34" charset="0"/>
              </a:rPr>
            </a:br>
            <a:br>
              <a:rPr lang="ru-RU" sz="1000" dirty="0">
                <a:latin typeface="Arial Black" pitchFamily="34" charset="0"/>
              </a:rPr>
            </a:br>
            <a:br>
              <a:rPr lang="ru-RU" sz="1000" dirty="0">
                <a:latin typeface="Arial Black" pitchFamily="34" charset="0"/>
              </a:rPr>
            </a:br>
            <a:br>
              <a:rPr lang="ru-RU" sz="1000" dirty="0">
                <a:latin typeface="Arial Black" pitchFamily="34" charset="0"/>
              </a:rPr>
            </a:br>
            <a:r>
              <a:rPr lang="ru-RU" sz="1600" dirty="0">
                <a:latin typeface="Arial Black" pitchFamily="34" charset="0"/>
              </a:rPr>
              <a:t>*  *  *  *  *  *  *  *  *  *  *  *  *  *  *  *  *  *  *  *  *  *  *  *  *  *  *  *  *  *  *  *  *  *</a:t>
            </a:r>
          </a:p>
        </p:txBody>
      </p:sp>
      <p:sp>
        <p:nvSpPr>
          <p:cNvPr id="3077" name="Rectangle 7"/>
          <p:cNvSpPr>
            <a:spLocks noChangeArrowheads="1"/>
          </p:cNvSpPr>
          <p:nvPr/>
        </p:nvSpPr>
        <p:spPr bwMode="auto">
          <a:xfrm>
            <a:off x="357188" y="1071563"/>
            <a:ext cx="8572500" cy="5578475"/>
          </a:xfrm>
          <a:prstGeom prst="rect">
            <a:avLst/>
          </a:prstGeom>
          <a:noFill/>
          <a:ln w="9525">
            <a:noFill/>
            <a:miter lim="800000"/>
            <a:headEnd/>
            <a:tailEnd/>
          </a:ln>
        </p:spPr>
        <p:txBody>
          <a:bodyPr anchor="ctr">
            <a:spAutoFit/>
          </a:bodyPr>
          <a:lstStyle/>
          <a:p>
            <a:pPr marL="266700" indent="-266700" eaLnBrk="0" hangingPunct="0">
              <a:defRPr/>
            </a:pPr>
            <a:endParaRPr lang="ru-RU" sz="2400" b="1" dirty="0">
              <a:solidFill>
                <a:schemeClr val="accent1">
                  <a:lumMod val="40000"/>
                  <a:lumOff val="60000"/>
                </a:schemeClr>
              </a:solidFill>
              <a:latin typeface="Arial" pitchFamily="34" charset="0"/>
              <a:cs typeface="Arial" pitchFamily="34" charset="0"/>
            </a:endParaRPr>
          </a:p>
          <a:p>
            <a:pPr marL="266700" indent="-266700" eaLnBrk="0" hangingPunct="0">
              <a:defRPr/>
            </a:pPr>
            <a:endParaRPr lang="ru-RU" sz="2400" b="1" dirty="0">
              <a:solidFill>
                <a:schemeClr val="accent1">
                  <a:lumMod val="40000"/>
                  <a:lumOff val="60000"/>
                </a:schemeClr>
              </a:solidFill>
              <a:latin typeface="Arial" pitchFamily="34" charset="0"/>
              <a:cs typeface="Arial" pitchFamily="34" charset="0"/>
            </a:endParaRPr>
          </a:p>
          <a:p>
            <a:pPr marL="266700" indent="-266700" eaLnBrk="0" hangingPunct="0">
              <a:defRPr/>
            </a:pPr>
            <a:r>
              <a:rPr lang="ru-RU" sz="2800" b="1" dirty="0">
                <a:solidFill>
                  <a:schemeClr val="accent1">
                    <a:lumMod val="40000"/>
                    <a:lumOff val="60000"/>
                  </a:schemeClr>
                </a:solidFill>
                <a:latin typeface="Arial Black" pitchFamily="34" charset="0"/>
                <a:cs typeface="Arial" pitchFamily="34" charset="0"/>
              </a:rPr>
              <a:t>Прочность льда </a:t>
            </a:r>
          </a:p>
          <a:p>
            <a:pPr marL="266700" indent="-266700" eaLnBrk="0" hangingPunct="0">
              <a:defRPr/>
            </a:pPr>
            <a:r>
              <a:rPr lang="ru-RU" sz="2800" b="1" dirty="0">
                <a:solidFill>
                  <a:schemeClr val="accent1">
                    <a:lumMod val="40000"/>
                    <a:lumOff val="60000"/>
                  </a:schemeClr>
                </a:solidFill>
                <a:latin typeface="Arial Black" pitchFamily="34" charset="0"/>
                <a:cs typeface="Arial" pitchFamily="34" charset="0"/>
              </a:rPr>
              <a:t>можно определить визуально: </a:t>
            </a:r>
          </a:p>
          <a:p>
            <a:pPr marL="266700" indent="-266700" eaLnBrk="0" hangingPunct="0">
              <a:defRPr/>
            </a:pPr>
            <a:endParaRPr lang="ru-RU" sz="800" b="1" dirty="0"/>
          </a:p>
          <a:p>
            <a:pPr marL="266700" indent="-266700" algn="l" eaLnBrk="0" hangingPunct="0">
              <a:lnSpc>
                <a:spcPct val="150000"/>
              </a:lnSpc>
              <a:buFontTx/>
              <a:buAutoNum type="arabicPeriod"/>
              <a:defRPr/>
            </a:pPr>
            <a:r>
              <a:rPr lang="ru-RU" sz="2300" b="1" u="sng" dirty="0">
                <a:solidFill>
                  <a:schemeClr val="bg1">
                    <a:lumMod val="20000"/>
                    <a:lumOff val="80000"/>
                  </a:schemeClr>
                </a:solidFill>
                <a:latin typeface="Arial Black" pitchFamily="34" charset="0"/>
                <a:cs typeface="Arial" pitchFamily="34" charset="0"/>
              </a:rPr>
              <a:t> Лёд  голубого  цвета                       </a:t>
            </a:r>
            <a:r>
              <a:rPr lang="ru-RU" sz="2300" b="1" u="sng" dirty="0">
                <a:solidFill>
                  <a:srgbClr val="60CABD"/>
                </a:solidFill>
                <a:latin typeface="Arial Black" pitchFamily="34" charset="0"/>
                <a:cs typeface="Arial" pitchFamily="34" charset="0"/>
              </a:rPr>
              <a:t>– </a:t>
            </a:r>
            <a:r>
              <a:rPr lang="ru-RU" sz="2800" b="1" u="sng" dirty="0">
                <a:solidFill>
                  <a:srgbClr val="60CABD"/>
                </a:solidFill>
                <a:latin typeface="Arial Black" pitchFamily="34" charset="0"/>
                <a:cs typeface="Arial" pitchFamily="34" charset="0"/>
              </a:rPr>
              <a:t>прочный</a:t>
            </a:r>
            <a:r>
              <a:rPr lang="ru-RU" sz="2300" b="1" dirty="0">
                <a:solidFill>
                  <a:srgbClr val="60CABD"/>
                </a:solidFill>
                <a:latin typeface="Arial Black" pitchFamily="34" charset="0"/>
                <a:cs typeface="Arial" pitchFamily="34" charset="0"/>
              </a:rPr>
              <a:t>, </a:t>
            </a:r>
          </a:p>
          <a:p>
            <a:pPr marL="266700" indent="-266700" algn="l" eaLnBrk="0" hangingPunct="0">
              <a:lnSpc>
                <a:spcPct val="150000"/>
              </a:lnSpc>
              <a:defRPr/>
            </a:pPr>
            <a:endParaRPr lang="ru-RU" sz="1400" b="1" dirty="0">
              <a:solidFill>
                <a:srgbClr val="60CABD"/>
              </a:solidFill>
              <a:latin typeface="Arial Black" pitchFamily="34" charset="0"/>
              <a:cs typeface="Arial" pitchFamily="34" charset="0"/>
            </a:endParaRPr>
          </a:p>
          <a:p>
            <a:pPr marL="266700" indent="-266700" algn="l" eaLnBrk="0" hangingPunct="0">
              <a:lnSpc>
                <a:spcPct val="150000"/>
              </a:lnSpc>
              <a:defRPr/>
            </a:pPr>
            <a:r>
              <a:rPr lang="ru-RU" sz="2300" b="1" dirty="0">
                <a:latin typeface="Arial Black" pitchFamily="34" charset="0"/>
                <a:cs typeface="Arial" pitchFamily="34" charset="0"/>
              </a:rPr>
              <a:t>2. </a:t>
            </a:r>
            <a:r>
              <a:rPr lang="ru-RU" sz="2300" b="1" u="sng" dirty="0">
                <a:latin typeface="Arial Black" pitchFamily="34" charset="0"/>
                <a:cs typeface="Arial" pitchFamily="34" charset="0"/>
              </a:rPr>
              <a:t>Лёд  белого  цвета                       </a:t>
            </a:r>
            <a:r>
              <a:rPr lang="ru-RU" sz="2300" b="1" u="sng" dirty="0">
                <a:solidFill>
                  <a:srgbClr val="FF9966"/>
                </a:solidFill>
                <a:latin typeface="Arial Black" pitchFamily="34" charset="0"/>
                <a:cs typeface="Arial" pitchFamily="34" charset="0"/>
              </a:rPr>
              <a:t>– </a:t>
            </a:r>
            <a:r>
              <a:rPr lang="ru-RU" sz="2800" b="1" u="sng" dirty="0">
                <a:solidFill>
                  <a:srgbClr val="FF9966"/>
                </a:solidFill>
                <a:latin typeface="Arial Black" pitchFamily="34" charset="0"/>
                <a:cs typeface="Arial" pitchFamily="34" charset="0"/>
              </a:rPr>
              <a:t>прочность </a:t>
            </a:r>
          </a:p>
          <a:p>
            <a:pPr marL="266700" indent="-266700" algn="l" eaLnBrk="0" hangingPunct="0">
              <a:lnSpc>
                <a:spcPct val="150000"/>
              </a:lnSpc>
              <a:defRPr/>
            </a:pPr>
            <a:r>
              <a:rPr lang="ru-RU" sz="2800" b="1" dirty="0">
                <a:solidFill>
                  <a:srgbClr val="FF9966"/>
                </a:solidFill>
                <a:latin typeface="Arial Black" pitchFamily="34" charset="0"/>
                <a:cs typeface="Arial" pitchFamily="34" charset="0"/>
              </a:rPr>
              <a:t>                                         </a:t>
            </a:r>
            <a:r>
              <a:rPr lang="ru-RU" sz="2800" b="1" u="sng" dirty="0">
                <a:solidFill>
                  <a:srgbClr val="FF9966"/>
                </a:solidFill>
                <a:latin typeface="Arial Black" pitchFamily="34" charset="0"/>
                <a:cs typeface="Arial" pitchFamily="34" charset="0"/>
              </a:rPr>
              <a:t> в 2 раза меньше</a:t>
            </a:r>
          </a:p>
          <a:p>
            <a:pPr marL="266700" indent="-266700" algn="l" eaLnBrk="0" hangingPunct="0">
              <a:lnSpc>
                <a:spcPct val="150000"/>
              </a:lnSpc>
              <a:defRPr/>
            </a:pPr>
            <a:endParaRPr lang="ru-RU" sz="1400" b="1" dirty="0">
              <a:solidFill>
                <a:srgbClr val="FF9966"/>
              </a:solidFill>
              <a:latin typeface="Arial Black" pitchFamily="34" charset="0"/>
              <a:cs typeface="Arial" pitchFamily="34" charset="0"/>
            </a:endParaRPr>
          </a:p>
          <a:p>
            <a:pPr marL="266700" indent="-266700" algn="l" eaLnBrk="0" hangingPunct="0">
              <a:lnSpc>
                <a:spcPct val="150000"/>
              </a:lnSpc>
              <a:defRPr/>
            </a:pPr>
            <a:r>
              <a:rPr lang="ru-RU" sz="2300" b="1" u="sng" dirty="0">
                <a:solidFill>
                  <a:schemeClr val="tx1">
                    <a:lumMod val="75000"/>
                  </a:schemeClr>
                </a:solidFill>
                <a:latin typeface="Arial Black" pitchFamily="34" charset="0"/>
                <a:cs typeface="Arial" pitchFamily="34" charset="0"/>
              </a:rPr>
              <a:t>3. </a:t>
            </a:r>
            <a:r>
              <a:rPr lang="ru-RU" sz="2300" b="1" u="sng" dirty="0">
                <a:solidFill>
                  <a:schemeClr val="tx1">
                    <a:lumMod val="65000"/>
                  </a:schemeClr>
                </a:solidFill>
                <a:latin typeface="Arial Black" pitchFamily="34" charset="0"/>
                <a:cs typeface="Arial" pitchFamily="34" charset="0"/>
              </a:rPr>
              <a:t>Лёд  серый,  </a:t>
            </a:r>
            <a:r>
              <a:rPr lang="ru-RU" sz="2300" b="1" u="sng" dirty="0">
                <a:latin typeface="Arial Black" pitchFamily="34" charset="0"/>
                <a:cs typeface="Arial" pitchFamily="34" charset="0"/>
              </a:rPr>
              <a:t>матово-белый</a:t>
            </a:r>
          </a:p>
          <a:p>
            <a:pPr marL="266700" indent="-266700" algn="l" eaLnBrk="0" hangingPunct="0">
              <a:lnSpc>
                <a:spcPct val="150000"/>
              </a:lnSpc>
              <a:defRPr/>
            </a:pPr>
            <a:r>
              <a:rPr lang="ru-RU" sz="2300" b="1" dirty="0">
                <a:solidFill>
                  <a:srgbClr val="FFFF66"/>
                </a:solidFill>
                <a:latin typeface="Arial Black" pitchFamily="34" charset="0"/>
                <a:cs typeface="Arial" pitchFamily="34" charset="0"/>
              </a:rPr>
              <a:t>     </a:t>
            </a:r>
            <a:r>
              <a:rPr lang="ru-RU" sz="2300" b="1" u="sng" dirty="0">
                <a:solidFill>
                  <a:srgbClr val="FFFF66"/>
                </a:solidFill>
                <a:latin typeface="Arial Black" pitchFamily="34" charset="0"/>
                <a:cs typeface="Arial" pitchFamily="34" charset="0"/>
              </a:rPr>
              <a:t>или  с  желтоватым  оттенком     </a:t>
            </a:r>
            <a:r>
              <a:rPr lang="ru-RU" sz="2300" b="1" u="sng" dirty="0">
                <a:solidFill>
                  <a:srgbClr val="FF0000"/>
                </a:solidFill>
                <a:latin typeface="Arial Black" pitchFamily="34" charset="0"/>
                <a:cs typeface="Arial" pitchFamily="34" charset="0"/>
              </a:rPr>
              <a:t>– </a:t>
            </a:r>
            <a:r>
              <a:rPr lang="ru-RU" sz="2800" b="1" u="sng" dirty="0">
                <a:solidFill>
                  <a:srgbClr val="FF0000"/>
                </a:solidFill>
                <a:latin typeface="Arial Black" pitchFamily="34" charset="0"/>
                <a:cs typeface="Arial" pitchFamily="34" charset="0"/>
              </a:rPr>
              <a:t>о </a:t>
            </a:r>
            <a:r>
              <a:rPr lang="ru-RU" sz="2800" b="1" u="sng" dirty="0" err="1">
                <a:solidFill>
                  <a:srgbClr val="FF0000"/>
                </a:solidFill>
                <a:latin typeface="Arial Black" pitchFamily="34" charset="0"/>
                <a:cs typeface="Arial" pitchFamily="34" charset="0"/>
              </a:rPr>
              <a:t>п</a:t>
            </a:r>
            <a:r>
              <a:rPr lang="ru-RU" sz="2800" b="1" u="sng" dirty="0">
                <a:solidFill>
                  <a:srgbClr val="FF0000"/>
                </a:solidFill>
                <a:latin typeface="Arial Black" pitchFamily="34" charset="0"/>
                <a:cs typeface="Arial" pitchFamily="34" charset="0"/>
              </a:rPr>
              <a:t> а с е н. </a:t>
            </a:r>
          </a:p>
        </p:txBody>
      </p:sp>
      <p:pic>
        <p:nvPicPr>
          <p:cNvPr id="3" name="Рисунок 2">
            <a:extLst>
              <a:ext uri="{FF2B5EF4-FFF2-40B4-BE49-F238E27FC236}">
                <a16:creationId xmlns:a16="http://schemas.microsoft.com/office/drawing/2014/main" id="{5463BCDC-025F-4E12-A231-C6C1F4878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8" y="151378"/>
            <a:ext cx="1383912" cy="143268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Rot="1" noChangeArrowheads="1"/>
          </p:cNvSpPr>
          <p:nvPr>
            <p:ph type="title"/>
          </p:nvPr>
        </p:nvSpPr>
        <p:spPr>
          <a:xfrm>
            <a:off x="214313" y="620713"/>
            <a:ext cx="8678862"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37893" name="TextBox 11"/>
          <p:cNvSpPr txBox="1">
            <a:spLocks noChangeArrowheads="1"/>
          </p:cNvSpPr>
          <p:nvPr/>
        </p:nvSpPr>
        <p:spPr bwMode="auto">
          <a:xfrm>
            <a:off x="142875" y="5749925"/>
            <a:ext cx="8786813" cy="1108075"/>
          </a:xfrm>
          <a:prstGeom prst="rect">
            <a:avLst/>
          </a:prstGeom>
          <a:noFill/>
          <a:ln w="9525">
            <a:noFill/>
            <a:miter lim="800000"/>
            <a:headEnd/>
            <a:tailEnd/>
          </a:ln>
        </p:spPr>
        <p:txBody>
          <a:bodyPr>
            <a:spAutoFit/>
          </a:bodyPr>
          <a:lstStyle/>
          <a:p>
            <a:r>
              <a:rPr lang="ru-RU" sz="2400" b="1">
                <a:latin typeface="Arial EK KZ" pitchFamily="34" charset="0"/>
              </a:rPr>
              <a:t>Если  под  рукой  имеются  доски,  лестницы, шесты  или другие  предметы,  используйте  их  для  оказания  помощи</a:t>
            </a:r>
          </a:p>
          <a:p>
            <a:endParaRPr lang="ru-RU"/>
          </a:p>
        </p:txBody>
      </p:sp>
      <p:pic>
        <p:nvPicPr>
          <p:cNvPr id="37894" name="Рисунок 3" descr="photo_5398.JPG"/>
          <p:cNvPicPr>
            <a:picLocks noChangeAspect="1"/>
          </p:cNvPicPr>
          <p:nvPr/>
        </p:nvPicPr>
        <p:blipFill>
          <a:blip r:embed="rId2"/>
          <a:srcRect/>
          <a:stretch>
            <a:fillRect/>
          </a:stretch>
        </p:blipFill>
        <p:spPr bwMode="auto">
          <a:xfrm>
            <a:off x="1182688" y="2071688"/>
            <a:ext cx="6675437" cy="3714750"/>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B2A0A80E-FDCF-42C7-9133-1B0D51875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40132"/>
            <a:ext cx="1383912" cy="143268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50825" y="620713"/>
            <a:ext cx="8569325"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pic>
        <p:nvPicPr>
          <p:cNvPr id="38917" name="Содержимое 3" descr="00 04_5-2.jpg"/>
          <p:cNvPicPr>
            <a:picLocks noGrp="1" noChangeAspect="1"/>
          </p:cNvPicPr>
          <p:nvPr>
            <p:ph idx="1"/>
          </p:nvPr>
        </p:nvPicPr>
        <p:blipFill>
          <a:blip r:embed="rId2"/>
          <a:srcRect t="22388"/>
          <a:stretch>
            <a:fillRect/>
          </a:stretch>
        </p:blipFill>
        <p:spPr>
          <a:xfrm>
            <a:off x="1643063" y="2000250"/>
            <a:ext cx="6046787" cy="3121025"/>
          </a:xfrm>
        </p:spPr>
      </p:pic>
      <p:sp>
        <p:nvSpPr>
          <p:cNvPr id="38918" name="Прямоугольник 9"/>
          <p:cNvSpPr>
            <a:spLocks noChangeArrowheads="1"/>
          </p:cNvSpPr>
          <p:nvPr/>
        </p:nvSpPr>
        <p:spPr bwMode="auto">
          <a:xfrm>
            <a:off x="214313" y="5286375"/>
            <a:ext cx="8643937" cy="1108075"/>
          </a:xfrm>
          <a:prstGeom prst="rect">
            <a:avLst/>
          </a:prstGeom>
          <a:noFill/>
          <a:ln w="9525">
            <a:noFill/>
            <a:miter lim="800000"/>
            <a:headEnd/>
            <a:tailEnd/>
          </a:ln>
        </p:spPr>
        <p:txBody>
          <a:bodyPr>
            <a:spAutoFit/>
          </a:bodyPr>
          <a:lstStyle/>
          <a:p>
            <a:r>
              <a:rPr lang="ru-RU" sz="2200" b="1">
                <a:latin typeface="Arial" charset="0"/>
                <a:cs typeface="Arial" charset="0"/>
              </a:rPr>
              <a:t>Когда нет никаких предметов для оказания помощи – </a:t>
            </a:r>
          </a:p>
          <a:p>
            <a:r>
              <a:rPr lang="ru-RU" sz="2200" b="1">
                <a:latin typeface="Arial" charset="0"/>
                <a:cs typeface="Arial" charset="0"/>
              </a:rPr>
              <a:t>два-три человека ложатся на лёд и цепочкой продвигаются</a:t>
            </a:r>
          </a:p>
          <a:p>
            <a:r>
              <a:rPr lang="ru-RU" sz="2200" b="1">
                <a:latin typeface="Arial" charset="0"/>
                <a:cs typeface="Arial" charset="0"/>
              </a:rPr>
              <a:t>к пострадавшему, удерживая друг друга за ноги.</a:t>
            </a:r>
            <a:endParaRPr lang="ru-RU" sz="2200"/>
          </a:p>
        </p:txBody>
      </p:sp>
      <p:pic>
        <p:nvPicPr>
          <p:cNvPr id="3" name="Рисунок 2">
            <a:extLst>
              <a:ext uri="{FF2B5EF4-FFF2-40B4-BE49-F238E27FC236}">
                <a16:creationId xmlns:a16="http://schemas.microsoft.com/office/drawing/2014/main" id="{C8AB8B08-4FBB-4ECB-8224-10C2A4078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40132"/>
            <a:ext cx="1383912" cy="143268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250825" y="620713"/>
            <a:ext cx="8569325"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pic>
        <p:nvPicPr>
          <p:cNvPr id="39941" name="Picture 9" descr="полынья"/>
          <p:cNvPicPr>
            <a:picLocks noChangeAspect="1" noChangeArrowheads="1"/>
          </p:cNvPicPr>
          <p:nvPr/>
        </p:nvPicPr>
        <p:blipFill>
          <a:blip r:embed="rId2"/>
          <a:srcRect/>
          <a:stretch>
            <a:fillRect/>
          </a:stretch>
        </p:blipFill>
        <p:spPr bwMode="auto">
          <a:xfrm>
            <a:off x="1285875" y="2143125"/>
            <a:ext cx="6446838" cy="3571875"/>
          </a:xfrm>
          <a:prstGeom prst="rect">
            <a:avLst/>
          </a:prstGeom>
          <a:noFill/>
          <a:ln w="9525">
            <a:noFill/>
            <a:miter lim="800000"/>
            <a:headEnd/>
            <a:tailEnd/>
          </a:ln>
        </p:spPr>
      </p:pic>
      <p:sp>
        <p:nvSpPr>
          <p:cNvPr id="39942" name="Rectangle 10"/>
          <p:cNvSpPr>
            <a:spLocks noChangeArrowheads="1"/>
          </p:cNvSpPr>
          <p:nvPr/>
        </p:nvSpPr>
        <p:spPr bwMode="auto">
          <a:xfrm>
            <a:off x="142875" y="5754688"/>
            <a:ext cx="8639175" cy="831850"/>
          </a:xfrm>
          <a:prstGeom prst="rect">
            <a:avLst/>
          </a:prstGeom>
          <a:noFill/>
          <a:ln w="9525">
            <a:noFill/>
            <a:miter lim="800000"/>
            <a:headEnd/>
            <a:tailEnd/>
          </a:ln>
        </p:spPr>
        <p:txBody>
          <a:bodyPr anchor="ctr">
            <a:spAutoFit/>
          </a:bodyPr>
          <a:lstStyle/>
          <a:p>
            <a:r>
              <a:rPr lang="ru-RU" sz="2400" b="1">
                <a:latin typeface="Arial" charset="0"/>
                <a:cs typeface="Arial" charset="0"/>
              </a:rPr>
              <a:t>А  первый  подает  пострадавшему </a:t>
            </a:r>
          </a:p>
          <a:p>
            <a:r>
              <a:rPr lang="ru-RU" sz="2400" b="1">
                <a:latin typeface="Arial" charset="0"/>
                <a:cs typeface="Arial" charset="0"/>
              </a:rPr>
              <a:t>связанные  ремни  или  одежду. </a:t>
            </a:r>
          </a:p>
        </p:txBody>
      </p:sp>
      <p:pic>
        <p:nvPicPr>
          <p:cNvPr id="3" name="Рисунок 2">
            <a:extLst>
              <a:ext uri="{FF2B5EF4-FFF2-40B4-BE49-F238E27FC236}">
                <a16:creationId xmlns:a16="http://schemas.microsoft.com/office/drawing/2014/main" id="{7F0F70D2-6216-4C8C-8D9B-10971615A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32656"/>
            <a:ext cx="1383912" cy="143268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Содержимое 14" descr="P1020640.JPG"/>
          <p:cNvPicPr>
            <a:picLocks noGrp="1" noChangeAspect="1"/>
          </p:cNvPicPr>
          <p:nvPr>
            <p:ph sz="half" idx="2"/>
          </p:nvPr>
        </p:nvPicPr>
        <p:blipFill>
          <a:blip r:embed="rId2"/>
          <a:srcRect r="31976"/>
          <a:stretch>
            <a:fillRect/>
          </a:stretch>
        </p:blipFill>
        <p:spPr>
          <a:xfrm>
            <a:off x="357188" y="2143125"/>
            <a:ext cx="3952875" cy="4357688"/>
          </a:xfrm>
        </p:spPr>
      </p:pic>
      <p:sp>
        <p:nvSpPr>
          <p:cNvPr id="4" name="Rectangle 7"/>
          <p:cNvSpPr txBox="1">
            <a:spLocks noRot="1" noChangeArrowheads="1"/>
          </p:cNvSpPr>
          <p:nvPr/>
        </p:nvSpPr>
        <p:spPr bwMode="auto">
          <a:xfrm>
            <a:off x="214313" y="620713"/>
            <a:ext cx="8678862" cy="1143000"/>
          </a:xfrm>
          <a:prstGeom prst="rect">
            <a:avLst/>
          </a:prstGeom>
          <a:noFill/>
          <a:ln w="9525">
            <a:noFill/>
            <a:miter lim="800000"/>
            <a:headEnd/>
            <a:tailEnd/>
          </a:ln>
          <a:effectLst/>
        </p:spPr>
        <p:txBody>
          <a:bodyPr anchor="ctr"/>
          <a:lstStyle/>
          <a:p>
            <a:pPr>
              <a:defRPr/>
            </a:pPr>
            <a:r>
              <a:rPr lang="ru-RU" sz="2800" b="1" kern="0" dirty="0">
                <a:solidFill>
                  <a:schemeClr val="tx2"/>
                </a:solidFill>
                <a:effectLst>
                  <a:outerShdw blurRad="38100" dist="38100" dir="2700000" algn="tl">
                    <a:srgbClr val="000000"/>
                  </a:outerShdw>
                </a:effectLst>
                <a:latin typeface="+mj-lt"/>
                <a:ea typeface="+mj-ea"/>
                <a:cs typeface="+mj-cs"/>
              </a:rPr>
              <a:t>                </a:t>
            </a:r>
            <a: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t>Меры безопасности </a:t>
            </a:r>
            <a:b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br>
            <a:r>
              <a:rPr lang="ru-RU" sz="2800" b="1" kern="0" dirty="0">
                <a:solidFill>
                  <a:srgbClr val="FF0000"/>
                </a:solidFill>
                <a:effectLst>
                  <a:outerShdw blurRad="38100" dist="38100" dir="2700000" algn="tl">
                    <a:srgbClr val="000000"/>
                  </a:outerShdw>
                </a:effectLst>
                <a:latin typeface="Arial Black" pitchFamily="34" charset="0"/>
                <a:ea typeface="+mj-ea"/>
                <a:cs typeface="Arial" pitchFamily="34" charset="0"/>
              </a:rPr>
              <a:t>            и правила поведения на льду </a:t>
            </a:r>
            <a:br>
              <a:rPr lang="ru-RU" sz="2800" b="1" kern="0" dirty="0">
                <a:solidFill>
                  <a:schemeClr val="tx2"/>
                </a:solidFill>
                <a:effectLst>
                  <a:outerShdw blurRad="38100" dist="38100" dir="2700000" algn="tl">
                    <a:srgbClr val="000000"/>
                  </a:outerShdw>
                </a:effectLst>
                <a:latin typeface="+mj-lt"/>
                <a:ea typeface="+mj-ea"/>
                <a:cs typeface="+mj-cs"/>
              </a:rPr>
            </a:br>
            <a:br>
              <a:rPr lang="ru-RU" sz="1000" b="1" kern="0" dirty="0">
                <a:solidFill>
                  <a:schemeClr val="tx2"/>
                </a:solidFill>
                <a:effectLst>
                  <a:outerShdw blurRad="38100" dist="38100" dir="2700000" algn="tl">
                    <a:srgbClr val="000000"/>
                  </a:outerShdw>
                </a:effectLst>
                <a:latin typeface="+mj-lt"/>
                <a:ea typeface="+mj-ea"/>
                <a:cs typeface="+mj-cs"/>
              </a:rPr>
            </a:br>
            <a:br>
              <a:rPr lang="ru-RU" sz="1000" b="1" kern="0" dirty="0">
                <a:solidFill>
                  <a:schemeClr val="tx2"/>
                </a:solidFill>
                <a:effectLst>
                  <a:outerShdw blurRad="38100" dist="38100" dir="2700000" algn="tl">
                    <a:srgbClr val="000000"/>
                  </a:outerShdw>
                </a:effectLst>
                <a:latin typeface="+mj-lt"/>
                <a:ea typeface="+mj-ea"/>
                <a:cs typeface="+mj-cs"/>
              </a:rPr>
            </a:br>
            <a:br>
              <a:rPr lang="ru-RU" sz="1000" b="1" kern="0" dirty="0">
                <a:solidFill>
                  <a:schemeClr val="tx2"/>
                </a:solidFill>
                <a:effectLst>
                  <a:outerShdw blurRad="38100" dist="38100" dir="2700000" algn="tl">
                    <a:srgbClr val="000000"/>
                  </a:outerShdw>
                </a:effectLst>
                <a:latin typeface="+mj-lt"/>
                <a:ea typeface="+mj-ea"/>
                <a:cs typeface="+mj-cs"/>
              </a:rPr>
            </a:br>
            <a:r>
              <a:rPr lang="ru-RU" sz="1600" b="1" kern="0" dirty="0">
                <a:solidFill>
                  <a:schemeClr val="tx2"/>
                </a:solidFill>
                <a:effectLst>
                  <a:outerShdw blurRad="38100" dist="38100" dir="2700000" algn="tl">
                    <a:srgbClr val="000000"/>
                  </a:outerShdw>
                </a:effectLst>
                <a:latin typeface="+mj-lt"/>
                <a:ea typeface="+mj-ea"/>
                <a:cs typeface="+mj-cs"/>
              </a:rPr>
              <a:t>*  *  *  *  *  *  *  *  *  *  *  *  *  *  *  *  *  *  *  *  *  *  *  *  *  *  *  *  *  *  *  *  *  *  *  *  *  *  *  *  *  *</a:t>
            </a:r>
          </a:p>
        </p:txBody>
      </p:sp>
      <p:sp>
        <p:nvSpPr>
          <p:cNvPr id="40966" name="Прямоугольник 18"/>
          <p:cNvSpPr>
            <a:spLocks noChangeArrowheads="1"/>
          </p:cNvSpPr>
          <p:nvPr/>
        </p:nvSpPr>
        <p:spPr bwMode="auto">
          <a:xfrm>
            <a:off x="4572000" y="2143125"/>
            <a:ext cx="4572000" cy="3724275"/>
          </a:xfrm>
          <a:prstGeom prst="rect">
            <a:avLst/>
          </a:prstGeom>
          <a:noFill/>
          <a:ln w="9525">
            <a:noFill/>
            <a:miter lim="800000"/>
            <a:headEnd/>
            <a:tailEnd/>
          </a:ln>
        </p:spPr>
        <p:txBody>
          <a:bodyPr>
            <a:spAutoFit/>
          </a:bodyPr>
          <a:lstStyle/>
          <a:p>
            <a:r>
              <a:rPr lang="ru-RU" sz="2800" b="1">
                <a:latin typeface="Arial EK KZ" pitchFamily="34" charset="0"/>
              </a:rPr>
              <a:t>Когда есть промоины </a:t>
            </a:r>
          </a:p>
          <a:p>
            <a:r>
              <a:rPr lang="ru-RU" sz="2800" b="1">
                <a:latin typeface="Arial EK KZ" pitchFamily="34" charset="0"/>
              </a:rPr>
              <a:t>или битый лед </a:t>
            </a:r>
          </a:p>
          <a:p>
            <a:r>
              <a:rPr lang="ru-RU" sz="2800" b="1">
                <a:latin typeface="Arial EK KZ" pitchFamily="34" charset="0"/>
              </a:rPr>
              <a:t>необходимо использовать спасательные шлюпки. </a:t>
            </a:r>
          </a:p>
          <a:p>
            <a:endParaRPr lang="ru-RU" sz="1200" b="1">
              <a:latin typeface="Arial EK KZ" pitchFamily="34" charset="0"/>
            </a:endParaRPr>
          </a:p>
          <a:p>
            <a:r>
              <a:rPr lang="ru-RU" sz="2800" b="1">
                <a:latin typeface="Arial EK KZ" pitchFamily="34" charset="0"/>
              </a:rPr>
              <a:t>Для продвижения </a:t>
            </a:r>
          </a:p>
          <a:p>
            <a:r>
              <a:rPr lang="ru-RU" sz="2800" b="1">
                <a:latin typeface="Arial EK KZ" pitchFamily="34" charset="0"/>
              </a:rPr>
              <a:t>шлюпки  вперед  используются  </a:t>
            </a:r>
          </a:p>
          <a:p>
            <a:r>
              <a:rPr lang="ru-RU" sz="2800" b="1">
                <a:latin typeface="Arial EK KZ" pitchFamily="34" charset="0"/>
              </a:rPr>
              <a:t>«кошки»  и  багры.</a:t>
            </a:r>
          </a:p>
        </p:txBody>
      </p:sp>
      <p:sp>
        <p:nvSpPr>
          <p:cNvPr id="40967" name="Стрелка вправо 8"/>
          <p:cNvSpPr>
            <a:spLocks noChangeArrowheads="1"/>
          </p:cNvSpPr>
          <p:nvPr/>
        </p:nvSpPr>
        <p:spPr bwMode="auto">
          <a:xfrm flipH="1">
            <a:off x="3745707" y="4221088"/>
            <a:ext cx="1390650" cy="571500"/>
          </a:xfrm>
          <a:prstGeom prst="rightArrow">
            <a:avLst>
              <a:gd name="adj1" fmla="val 50000"/>
              <a:gd name="adj2" fmla="val 166728"/>
            </a:avLst>
          </a:prstGeom>
          <a:solidFill>
            <a:srgbClr val="FF6699"/>
          </a:solidFill>
          <a:ln w="9525" algn="ctr">
            <a:solidFill>
              <a:schemeClr val="bg2"/>
            </a:solidFill>
            <a:round/>
            <a:headEnd/>
            <a:tailEnd/>
          </a:ln>
        </p:spPr>
        <p:txBody>
          <a:bodyPr/>
          <a:lstStyle/>
          <a:p>
            <a:endParaRPr lang="ru-RU" dirty="0">
              <a:solidFill>
                <a:srgbClr val="FF0000"/>
              </a:solidFill>
            </a:endParaRPr>
          </a:p>
        </p:txBody>
      </p:sp>
      <p:pic>
        <p:nvPicPr>
          <p:cNvPr id="3" name="Рисунок 2">
            <a:extLst>
              <a:ext uri="{FF2B5EF4-FFF2-40B4-BE49-F238E27FC236}">
                <a16:creationId xmlns:a16="http://schemas.microsoft.com/office/drawing/2014/main" id="{0DECE999-6951-477B-9AF6-9AD513680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40132"/>
            <a:ext cx="1383912" cy="143268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3" descr="листовка.bmp"/>
          <p:cNvPicPr>
            <a:picLocks noChangeAspect="1"/>
          </p:cNvPicPr>
          <p:nvPr/>
        </p:nvPicPr>
        <p:blipFill>
          <a:blip r:embed="rId2"/>
          <a:srcRect t="56683" r="64651" b="6667"/>
          <a:stretch>
            <a:fillRect/>
          </a:stretch>
        </p:blipFill>
        <p:spPr bwMode="auto">
          <a:xfrm>
            <a:off x="142875" y="2286000"/>
            <a:ext cx="4786313" cy="4214813"/>
          </a:xfrm>
          <a:prstGeom prst="rect">
            <a:avLst/>
          </a:prstGeom>
          <a:noFill/>
          <a:ln w="9525">
            <a:solidFill>
              <a:schemeClr val="tx1"/>
            </a:solidFill>
            <a:miter lim="800000"/>
            <a:headEnd/>
            <a:tailEnd/>
          </a:ln>
        </p:spPr>
      </p:pic>
      <p:sp>
        <p:nvSpPr>
          <p:cNvPr id="11" name="Rectangle 2"/>
          <p:cNvSpPr>
            <a:spLocks noGrp="1" noRot="1" noChangeArrowheads="1"/>
          </p:cNvSpPr>
          <p:nvPr>
            <p:ph type="title"/>
          </p:nvPr>
        </p:nvSpPr>
        <p:spPr>
          <a:xfrm>
            <a:off x="250825" y="620713"/>
            <a:ext cx="8569325" cy="1143000"/>
          </a:xfrm>
        </p:spPr>
        <p:txBody>
          <a:bodyPr/>
          <a:lstStyle/>
          <a:p>
            <a:pPr eaLnBrk="1" hangingPunct="1">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41990" name="TextBox 12"/>
          <p:cNvSpPr txBox="1">
            <a:spLocks noChangeArrowheads="1"/>
          </p:cNvSpPr>
          <p:nvPr/>
        </p:nvSpPr>
        <p:spPr bwMode="auto">
          <a:xfrm>
            <a:off x="4929188" y="1928813"/>
            <a:ext cx="4071937" cy="4770437"/>
          </a:xfrm>
          <a:prstGeom prst="rect">
            <a:avLst/>
          </a:prstGeom>
          <a:noFill/>
          <a:ln w="9525">
            <a:noFill/>
            <a:miter lim="800000"/>
            <a:headEnd/>
            <a:tailEnd/>
          </a:ln>
        </p:spPr>
        <p:txBody>
          <a:bodyPr>
            <a:spAutoFit/>
          </a:bodyPr>
          <a:lstStyle/>
          <a:p>
            <a:r>
              <a:rPr lang="ru-RU" sz="2800" b="1" u="sng">
                <a:solidFill>
                  <a:srgbClr val="FF99FF"/>
                </a:solidFill>
                <a:latin typeface="Arial Black" pitchFamily="34" charset="0"/>
              </a:rPr>
              <a:t>Строгое  соблюдение  мер  предосторожности  на  льду</a:t>
            </a:r>
          </a:p>
          <a:p>
            <a:endParaRPr lang="ru-RU" sz="2600" b="1" u="sng">
              <a:solidFill>
                <a:srgbClr val="FF99FF"/>
              </a:solidFill>
              <a:latin typeface="Arial EK KZ" pitchFamily="34" charset="0"/>
            </a:endParaRPr>
          </a:p>
          <a:p>
            <a:r>
              <a:rPr lang="ru-RU" sz="2800" b="1">
                <a:latin typeface="Arial EK KZ" pitchFamily="34" charset="0"/>
              </a:rPr>
              <a:t>–  главное  условие предотвращения  несчастных  случаев  </a:t>
            </a:r>
          </a:p>
          <a:p>
            <a:r>
              <a:rPr lang="ru-RU" sz="2800" b="1">
                <a:latin typeface="Arial EK KZ" pitchFamily="34" charset="0"/>
              </a:rPr>
              <a:t>во  время  игр  и  катания  на  льду!</a:t>
            </a:r>
          </a:p>
          <a:p>
            <a:endParaRPr lang="ru-RU" sz="2600" u="sng">
              <a:solidFill>
                <a:srgbClr val="FF99FF"/>
              </a:solidFill>
            </a:endParaRPr>
          </a:p>
        </p:txBody>
      </p:sp>
      <p:pic>
        <p:nvPicPr>
          <p:cNvPr id="4" name="Рисунок 3">
            <a:extLst>
              <a:ext uri="{FF2B5EF4-FFF2-40B4-BE49-F238E27FC236}">
                <a16:creationId xmlns:a16="http://schemas.microsoft.com/office/drawing/2014/main" id="{0A3DCA12-4356-457B-80F7-9655BC66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32656"/>
            <a:ext cx="1383912" cy="1432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idx="4294967295"/>
          </p:nvPr>
        </p:nvSpPr>
        <p:spPr>
          <a:xfrm>
            <a:off x="248699" y="709035"/>
            <a:ext cx="8640763"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3200" dirty="0"/>
            </a:br>
            <a:br>
              <a:rPr lang="ru-RU" sz="1000" dirty="0"/>
            </a:br>
            <a:br>
              <a:rPr lang="ru-RU" sz="1000" dirty="0"/>
            </a:br>
            <a:r>
              <a:rPr lang="ru-RU" sz="1600" dirty="0"/>
              <a:t>*  *  *  *  *  *  *  *  *  *  *  *  *  *  *  *  *  *  *  *  *  *  *  *  *  *  *  *  *  *  *  *  *  *  *  *  *  *  *  *  *  *</a:t>
            </a:r>
          </a:p>
        </p:txBody>
      </p:sp>
      <p:sp>
        <p:nvSpPr>
          <p:cNvPr id="15365" name="Rectangle 9"/>
          <p:cNvSpPr>
            <a:spLocks noChangeArrowheads="1"/>
          </p:cNvSpPr>
          <p:nvPr/>
        </p:nvSpPr>
        <p:spPr bwMode="auto">
          <a:xfrm>
            <a:off x="356650" y="2794200"/>
            <a:ext cx="8424862" cy="3354765"/>
          </a:xfrm>
          <a:prstGeom prst="rect">
            <a:avLst/>
          </a:prstGeom>
          <a:no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200" b="1" i="0" u="none" strike="noStrike" kern="1200" cap="none" spc="0" normalizeH="0" baseline="0" noProof="0" dirty="0">
                <a:ln>
                  <a:noFill/>
                </a:ln>
                <a:solidFill>
                  <a:srgbClr val="FF6699"/>
                </a:solidFill>
                <a:effectLst/>
                <a:uLnTx/>
                <a:uFillTx/>
                <a:latin typeface="Arial Black" pitchFamily="34" charset="0"/>
                <a:ea typeface="+mn-ea"/>
                <a:cs typeface="+mn-cs"/>
              </a:rPr>
              <a:t>ЧРЕЗВЫЧАЙНЫЕ СИТУАЦИИ</a:t>
            </a:r>
            <a:r>
              <a:rPr kumimoji="0" lang="en-US" sz="2200" b="1" i="0" u="none" strike="noStrike" kern="1200" cap="none" spc="0" normalizeH="0" baseline="0" noProof="0" dirty="0">
                <a:ln>
                  <a:noFill/>
                </a:ln>
                <a:solidFill>
                  <a:srgbClr val="FF6699"/>
                </a:solidFill>
                <a:effectLst/>
                <a:uLnTx/>
                <a:uFillTx/>
                <a:latin typeface="Arial Black" pitchFamily="34" charset="0"/>
                <a:ea typeface="+mn-ea"/>
                <a:cs typeface="+mn-cs"/>
              </a:rPr>
              <a:t> </a:t>
            </a:r>
            <a:r>
              <a:rPr kumimoji="0" lang="ru-RU" sz="2200" b="1" i="0" u="none" strike="noStrike" kern="1200" cap="none" spc="0" normalizeH="0" baseline="0" noProof="0" dirty="0">
                <a:ln>
                  <a:noFill/>
                </a:ln>
                <a:solidFill>
                  <a:srgbClr val="FF6699"/>
                </a:solidFill>
                <a:effectLst/>
                <a:uLnTx/>
                <a:uFillTx/>
                <a:latin typeface="Arial Black" pitchFamily="34" charset="0"/>
                <a:ea typeface="+mn-ea"/>
                <a:cs typeface="+mn-cs"/>
              </a:rPr>
              <a:t>НА ЛЬДУ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200" b="1" i="0" u="none" strike="noStrike" kern="1200" cap="none" spc="0" normalizeH="0" baseline="0" noProof="0" dirty="0">
                <a:ln>
                  <a:noFill/>
                </a:ln>
                <a:solidFill>
                  <a:srgbClr val="FF6699"/>
                </a:solidFill>
                <a:effectLst/>
                <a:uLnTx/>
                <a:uFillTx/>
                <a:latin typeface="Arial Black" pitchFamily="34" charset="0"/>
                <a:ea typeface="+mn-ea"/>
                <a:cs typeface="+mn-cs"/>
              </a:rPr>
              <a:t>ЗА 2018-2019 ГОДЫ:</a:t>
            </a:r>
            <a:r>
              <a:rPr kumimoji="0" lang="ru-RU" sz="2400" b="1" i="0" u="none" strike="noStrike" kern="1200" cap="none" spc="0" normalizeH="0" baseline="0" noProof="0" dirty="0">
                <a:ln>
                  <a:noFill/>
                </a:ln>
                <a:solidFill>
                  <a:srgbClr val="FF6699"/>
                </a:solidFill>
                <a:effectLst/>
                <a:uLnTx/>
                <a:uFillTx/>
                <a:latin typeface="Arial Black"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200" b="1" i="0" u="none" strike="noStrike" kern="1200" cap="none" spc="0" normalizeH="0" baseline="0" noProof="0" dirty="0">
              <a:ln>
                <a:noFill/>
              </a:ln>
              <a:solidFill>
                <a:srgbClr val="FFFFFF"/>
              </a:solidFill>
              <a:effectLst/>
              <a:uLnTx/>
              <a:uFillTx/>
              <a:latin typeface="Garamond"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rPr>
              <a:t> 25 февраля 2019 года пожилая женщина провалилась под лед Ижорского пруда. К счастью, она была спасена неравнодушными прохожими.</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a:ln>
                <a:noFill/>
              </a:ln>
              <a:solidFill>
                <a:srgbClr val="FFFFFF"/>
              </a:solidFill>
              <a:effectLst/>
              <a:uLnTx/>
              <a:uFillTx/>
              <a:latin typeface="Arial EK KZ" pitchFamily="34" charset="0"/>
              <a:ea typeface="+mn-ea"/>
              <a:cs typeface="+mn-cs"/>
            </a:endParaRPr>
          </a:p>
        </p:txBody>
      </p:sp>
      <p:pic>
        <p:nvPicPr>
          <p:cNvPr id="3" name="Рисунок 2">
            <a:extLst>
              <a:ext uri="{FF2B5EF4-FFF2-40B4-BE49-F238E27FC236}">
                <a16:creationId xmlns:a16="http://schemas.microsoft.com/office/drawing/2014/main" id="{87A75409-6118-465A-B441-D1D72E632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40132"/>
            <a:ext cx="1383912" cy="1432684"/>
          </a:xfrm>
          <a:prstGeom prst="rect">
            <a:avLst/>
          </a:prstGeom>
        </p:spPr>
      </p:pic>
    </p:spTree>
    <p:extLst>
      <p:ext uri="{BB962C8B-B14F-4D97-AF65-F5344CB8AC3E}">
        <p14:creationId xmlns:p14="http://schemas.microsoft.com/office/powerpoint/2010/main" val="2006732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7"/>
          <p:cNvSpPr>
            <a:spLocks noChangeArrowheads="1"/>
          </p:cNvSpPr>
          <p:nvPr/>
        </p:nvSpPr>
        <p:spPr bwMode="auto">
          <a:xfrm>
            <a:off x="179388" y="4724400"/>
            <a:ext cx="8964612" cy="304800"/>
          </a:xfrm>
          <a:prstGeom prst="rect">
            <a:avLst/>
          </a:prstGeom>
          <a:noFill/>
          <a:ln w="9525">
            <a:noFill/>
            <a:miter lim="800000"/>
            <a:headEnd/>
            <a:tailEnd/>
          </a:ln>
        </p:spPr>
        <p:txBody>
          <a:bodyPr anchor="ctr">
            <a:spAutoFit/>
          </a:bodyPr>
          <a:lstStyle/>
          <a:p>
            <a:pPr marL="444500" indent="-266700"/>
            <a:endParaRPr lang="ru-RU" sz="1400" b="1"/>
          </a:p>
        </p:txBody>
      </p:sp>
      <p:sp>
        <p:nvSpPr>
          <p:cNvPr id="53256" name="Rectangle 8"/>
          <p:cNvSpPr>
            <a:spLocks noGrp="1" noRot="1" noChangeArrowheads="1"/>
          </p:cNvSpPr>
          <p:nvPr>
            <p:ph type="title"/>
          </p:nvPr>
        </p:nvSpPr>
        <p:spPr>
          <a:xfrm>
            <a:off x="179388" y="620713"/>
            <a:ext cx="8569325"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43014" name="Rectangle 9"/>
          <p:cNvSpPr>
            <a:spLocks noChangeArrowheads="1"/>
          </p:cNvSpPr>
          <p:nvPr/>
        </p:nvSpPr>
        <p:spPr bwMode="auto">
          <a:xfrm>
            <a:off x="285750" y="2492375"/>
            <a:ext cx="8572500" cy="2585323"/>
          </a:xfrm>
          <a:prstGeom prst="rect">
            <a:avLst/>
          </a:prstGeom>
          <a:noFill/>
          <a:ln w="9525">
            <a:noFill/>
            <a:miter lim="800000"/>
            <a:headEnd/>
            <a:tailEnd/>
          </a:ln>
        </p:spPr>
        <p:txBody>
          <a:bodyPr>
            <a:spAutoFit/>
          </a:bodyPr>
          <a:lstStyle/>
          <a:p>
            <a:r>
              <a:rPr lang="ru-RU" sz="3200" b="1" dirty="0">
                <a:solidFill>
                  <a:srgbClr val="FF99FF"/>
                </a:solidFill>
                <a:latin typeface="Arial Black" pitchFamily="34" charset="0"/>
                <a:cs typeface="Arial" charset="0"/>
              </a:rPr>
              <a:t>УВАЖАЕМЫЕ </a:t>
            </a:r>
          </a:p>
          <a:p>
            <a:r>
              <a:rPr lang="ru-RU" sz="3200" b="1" dirty="0">
                <a:solidFill>
                  <a:srgbClr val="FF99FF"/>
                </a:solidFill>
                <a:latin typeface="Arial Black" pitchFamily="34" charset="0"/>
                <a:cs typeface="Arial" charset="0"/>
              </a:rPr>
              <a:t>ДЕТИ   И   ВЗРОСЛЫЕ!</a:t>
            </a:r>
            <a:br>
              <a:rPr lang="ru-RU" sz="2400" b="1" dirty="0">
                <a:solidFill>
                  <a:srgbClr val="FF99FF"/>
                </a:solidFill>
                <a:latin typeface="Arial Black" pitchFamily="34" charset="0"/>
                <a:cs typeface="Arial" charset="0"/>
              </a:rPr>
            </a:br>
            <a:endParaRPr lang="ru-RU" b="1" dirty="0">
              <a:latin typeface="Arial" charset="0"/>
              <a:cs typeface="Arial" charset="0"/>
            </a:endParaRPr>
          </a:p>
          <a:p>
            <a:r>
              <a:rPr lang="ru-RU" sz="2400" b="1" dirty="0">
                <a:latin typeface="Arial" charset="0"/>
                <a:cs typeface="Arial" charset="0"/>
              </a:rPr>
              <a:t>ВСЕРОССИЙСКОЕ ОБЩЕСВО СПАСАНИЯ НА ВОДАХ</a:t>
            </a:r>
          </a:p>
          <a:p>
            <a:endParaRPr lang="ru-RU" sz="2400" b="1" dirty="0">
              <a:latin typeface="Arial" charset="0"/>
              <a:cs typeface="Arial" charset="0"/>
            </a:endParaRPr>
          </a:p>
          <a:p>
            <a:r>
              <a:rPr lang="ru-RU" sz="3200" b="1" dirty="0">
                <a:solidFill>
                  <a:srgbClr val="FF0000"/>
                </a:solidFill>
                <a:latin typeface="Arial Black" pitchFamily="34" charset="0"/>
                <a:cs typeface="Arial" charset="0"/>
              </a:rPr>
              <a:t>П Р Е Д У П Р Е Ж Д А Е Т !</a:t>
            </a:r>
          </a:p>
        </p:txBody>
      </p:sp>
      <p:pic>
        <p:nvPicPr>
          <p:cNvPr id="3" name="Рисунок 2">
            <a:extLst>
              <a:ext uri="{FF2B5EF4-FFF2-40B4-BE49-F238E27FC236}">
                <a16:creationId xmlns:a16="http://schemas.microsoft.com/office/drawing/2014/main" id="{83358EB6-5CB8-472C-BBB1-A21841E21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40132"/>
            <a:ext cx="1383912" cy="143268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6"/>
          <p:cNvSpPr>
            <a:spLocks noChangeArrowheads="1"/>
          </p:cNvSpPr>
          <p:nvPr/>
        </p:nvSpPr>
        <p:spPr bwMode="auto">
          <a:xfrm>
            <a:off x="179388" y="4060825"/>
            <a:ext cx="8964612" cy="381000"/>
          </a:xfrm>
          <a:prstGeom prst="rect">
            <a:avLst/>
          </a:prstGeom>
          <a:noFill/>
          <a:ln w="9525">
            <a:noFill/>
            <a:miter lim="800000"/>
            <a:headEnd/>
            <a:tailEnd/>
          </a:ln>
        </p:spPr>
        <p:txBody>
          <a:bodyPr anchor="ctr">
            <a:spAutoFit/>
          </a:bodyPr>
          <a:lstStyle/>
          <a:p>
            <a:pPr marL="444500" indent="-266700"/>
            <a:endParaRPr lang="ru-RU" sz="1900"/>
          </a:p>
        </p:txBody>
      </p:sp>
      <p:sp>
        <p:nvSpPr>
          <p:cNvPr id="65543" name="Rectangle 7"/>
          <p:cNvSpPr>
            <a:spLocks noGrp="1" noRot="1" noChangeArrowheads="1"/>
          </p:cNvSpPr>
          <p:nvPr>
            <p:ph type="title"/>
          </p:nvPr>
        </p:nvSpPr>
        <p:spPr>
          <a:xfrm>
            <a:off x="179388" y="239454"/>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sp>
        <p:nvSpPr>
          <p:cNvPr id="43014" name="Rectangle 8"/>
          <p:cNvSpPr>
            <a:spLocks noChangeArrowheads="1"/>
          </p:cNvSpPr>
          <p:nvPr/>
        </p:nvSpPr>
        <p:spPr bwMode="auto">
          <a:xfrm>
            <a:off x="265890" y="1412776"/>
            <a:ext cx="8893175" cy="5847755"/>
          </a:xfrm>
          <a:prstGeom prst="rect">
            <a:avLst/>
          </a:prstGeom>
          <a:noFill/>
          <a:ln w="9525">
            <a:noFill/>
            <a:miter lim="800000"/>
            <a:headEnd/>
            <a:tailEnd/>
          </a:ln>
        </p:spPr>
        <p:txBody>
          <a:bodyPr>
            <a:spAutoFit/>
          </a:bodyPr>
          <a:lstStyle/>
          <a:p>
            <a:pPr>
              <a:defRPr/>
            </a:pPr>
            <a:r>
              <a:rPr lang="ru-RU" sz="2400" b="1" u="sng" dirty="0">
                <a:solidFill>
                  <a:srgbClr val="60CABD"/>
                </a:solidFill>
                <a:latin typeface="Arial Black" pitchFamily="34" charset="0"/>
              </a:rPr>
              <a:t>ВО </a:t>
            </a:r>
            <a:r>
              <a:rPr lang="en-US" sz="2400" b="1" u="sng" dirty="0">
                <a:solidFill>
                  <a:srgbClr val="60CABD"/>
                </a:solidFill>
                <a:latin typeface="Arial Black" pitchFamily="34" charset="0"/>
              </a:rPr>
              <a:t> </a:t>
            </a:r>
            <a:r>
              <a:rPr lang="ru-RU" sz="2400" b="1" u="sng" dirty="0">
                <a:solidFill>
                  <a:srgbClr val="60CABD"/>
                </a:solidFill>
                <a:latin typeface="Arial Black" pitchFamily="34" charset="0"/>
              </a:rPr>
              <a:t> ИЗБЕЖАНИЕ   ТРАГИЧЕСКИХ   СЛУЧАЕВ:</a:t>
            </a:r>
          </a:p>
          <a:p>
            <a:pPr>
              <a:defRPr/>
            </a:pPr>
            <a:endParaRPr lang="ru-RU" sz="800" dirty="0">
              <a:latin typeface="Arial EK KZ" pitchFamily="34" charset="0"/>
            </a:endParaRPr>
          </a:p>
          <a:p>
            <a:pPr algn="l">
              <a:buFontTx/>
              <a:buAutoNum type="arabicPeriod"/>
              <a:defRPr/>
            </a:pPr>
            <a:r>
              <a:rPr lang="ru-RU" sz="2000" dirty="0">
                <a:latin typeface="Arial EK KZ" pitchFamily="34" charset="0"/>
              </a:rPr>
              <a:t> </a:t>
            </a:r>
            <a:r>
              <a:rPr lang="ru-RU" sz="2200" b="1" dirty="0">
                <a:latin typeface="Arial EK KZ" pitchFamily="34" charset="0"/>
              </a:rPr>
              <a:t>Коллективные  выезды  на  лед  для  отдыха  и  рыбалки необходимо согласовать  с  подразделениями  водно-спасательных  служб;</a:t>
            </a:r>
            <a:endParaRPr lang="en-US" sz="2200" b="1" dirty="0">
              <a:latin typeface="Arial EK KZ" pitchFamily="34" charset="0"/>
            </a:endParaRPr>
          </a:p>
          <a:p>
            <a:pPr algn="l">
              <a:defRPr/>
            </a:pPr>
            <a:endParaRPr lang="ru-RU" sz="800" b="1" dirty="0">
              <a:latin typeface="Arial EK KZ" pitchFamily="34" charset="0"/>
            </a:endParaRPr>
          </a:p>
          <a:p>
            <a:pPr algn="l">
              <a:defRPr/>
            </a:pPr>
            <a:r>
              <a:rPr lang="ru-RU" sz="2000" b="1" dirty="0">
                <a:latin typeface="Arial EK KZ" pitchFamily="34" charset="0"/>
              </a:rPr>
              <a:t>2. </a:t>
            </a:r>
            <a:r>
              <a:rPr lang="ru-RU" sz="2200" b="1" dirty="0">
                <a:latin typeface="Arial EK KZ" pitchFamily="34" charset="0"/>
              </a:rPr>
              <a:t>Руководителям  организаций  необходимо  назначить  приказом   </a:t>
            </a:r>
          </a:p>
          <a:p>
            <a:pPr algn="l">
              <a:defRPr/>
            </a:pPr>
            <a:r>
              <a:rPr lang="ru-RU" sz="2200" b="1" dirty="0">
                <a:latin typeface="Arial EK KZ" pitchFamily="34" charset="0"/>
              </a:rPr>
              <a:t>ответственных  за  обеспечение  порядка  в  пути  следования  и  на  водоемах ; </a:t>
            </a:r>
            <a:endParaRPr lang="en-US" sz="2200" b="1" dirty="0">
              <a:latin typeface="Arial EK KZ" pitchFamily="34" charset="0"/>
            </a:endParaRPr>
          </a:p>
          <a:p>
            <a:pPr algn="l">
              <a:defRPr/>
            </a:pPr>
            <a:endParaRPr lang="ru-RU" sz="800" b="1" dirty="0">
              <a:latin typeface="Arial EK KZ" pitchFamily="34" charset="0"/>
            </a:endParaRPr>
          </a:p>
          <a:p>
            <a:pPr algn="l">
              <a:defRPr/>
            </a:pPr>
            <a:r>
              <a:rPr lang="ru-RU" sz="2000" b="1" dirty="0">
                <a:latin typeface="Arial EK KZ" pitchFamily="34" charset="0"/>
              </a:rPr>
              <a:t>3. </a:t>
            </a:r>
            <a:r>
              <a:rPr lang="ru-RU" sz="2200" b="1" dirty="0">
                <a:latin typeface="Arial EK KZ" pitchFamily="34" charset="0"/>
              </a:rPr>
              <a:t>Ответственные  лица  должны  пройти  инструктаж  в  водно-спасательных  службах; </a:t>
            </a:r>
            <a:endParaRPr lang="en-US" sz="2200" b="1" dirty="0">
              <a:latin typeface="Arial EK KZ" pitchFamily="34" charset="0"/>
            </a:endParaRPr>
          </a:p>
          <a:p>
            <a:pPr algn="l">
              <a:defRPr/>
            </a:pPr>
            <a:endParaRPr lang="ru-RU" sz="800" b="1" dirty="0">
              <a:latin typeface="Arial EK KZ" pitchFamily="34" charset="0"/>
            </a:endParaRPr>
          </a:p>
          <a:p>
            <a:pPr algn="l">
              <a:defRPr/>
            </a:pPr>
            <a:r>
              <a:rPr lang="ru-RU" sz="2000" b="1" dirty="0">
                <a:latin typeface="Arial EK KZ" pitchFamily="34" charset="0"/>
              </a:rPr>
              <a:t>4. </a:t>
            </a:r>
            <a:r>
              <a:rPr lang="ru-RU" sz="2200" b="1" dirty="0">
                <a:latin typeface="Arial EK KZ" pitchFamily="34" charset="0"/>
              </a:rPr>
              <a:t>Соблюдайте  элементарные  правила  безопасности  на  льду;</a:t>
            </a:r>
            <a:endParaRPr lang="en-US" sz="2200" b="1" dirty="0">
              <a:latin typeface="Arial EK KZ" pitchFamily="34" charset="0"/>
            </a:endParaRPr>
          </a:p>
          <a:p>
            <a:pPr algn="l">
              <a:defRPr/>
            </a:pPr>
            <a:endParaRPr lang="ru-RU" sz="800" b="1" dirty="0">
              <a:latin typeface="Arial EK KZ" pitchFamily="34" charset="0"/>
            </a:endParaRPr>
          </a:p>
          <a:p>
            <a:pPr algn="l">
              <a:defRPr/>
            </a:pPr>
            <a:r>
              <a:rPr lang="ru-RU" sz="2000" b="1" dirty="0">
                <a:latin typeface="Arial EK KZ" pitchFamily="34" charset="0"/>
              </a:rPr>
              <a:t>5. </a:t>
            </a:r>
            <a:r>
              <a:rPr lang="ru-RU" sz="2200" b="1" dirty="0">
                <a:latin typeface="Arial EK KZ" pitchFamily="34" charset="0"/>
              </a:rPr>
              <a:t>Помните, безопасным лёд считается  при толщине  </a:t>
            </a:r>
          </a:p>
          <a:p>
            <a:pPr algn="l">
              <a:defRPr/>
            </a:pPr>
            <a:r>
              <a:rPr lang="ru-RU" sz="2200" b="1" u="sng" dirty="0">
                <a:solidFill>
                  <a:schemeClr val="accent1">
                    <a:lumMod val="40000"/>
                    <a:lumOff val="60000"/>
                  </a:schemeClr>
                </a:solidFill>
                <a:latin typeface="Arial EK KZ" pitchFamily="34" charset="0"/>
              </a:rPr>
              <a:t>не  менее  12 см.</a:t>
            </a:r>
          </a:p>
          <a:p>
            <a:pPr>
              <a:defRPr/>
            </a:pPr>
            <a:endParaRPr lang="ru-RU" sz="2400" b="1" dirty="0"/>
          </a:p>
        </p:txBody>
      </p:sp>
      <p:pic>
        <p:nvPicPr>
          <p:cNvPr id="3" name="Рисунок 2">
            <a:extLst>
              <a:ext uri="{FF2B5EF4-FFF2-40B4-BE49-F238E27FC236}">
                <a16:creationId xmlns:a16="http://schemas.microsoft.com/office/drawing/2014/main" id="{30BBC50B-970F-42A5-AC8F-AE7B97EBC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90" y="0"/>
            <a:ext cx="1383912" cy="143268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Рисунок 3" descr="nd17b.jpg"/>
          <p:cNvPicPr>
            <a:picLocks noChangeAspect="1"/>
          </p:cNvPicPr>
          <p:nvPr/>
        </p:nvPicPr>
        <p:blipFill>
          <a:blip r:embed="rId2"/>
          <a:srcRect/>
          <a:stretch>
            <a:fillRect/>
          </a:stretch>
        </p:blipFill>
        <p:spPr bwMode="auto">
          <a:xfrm>
            <a:off x="3857625" y="2500313"/>
            <a:ext cx="4822825" cy="3857625"/>
          </a:xfrm>
          <a:prstGeom prst="rect">
            <a:avLst/>
          </a:prstGeom>
          <a:noFill/>
          <a:ln w="9525">
            <a:noFill/>
            <a:miter lim="800000"/>
            <a:headEnd/>
            <a:tailEnd/>
          </a:ln>
        </p:spPr>
      </p:pic>
      <p:sp>
        <p:nvSpPr>
          <p:cNvPr id="6" name="Rectangle 7"/>
          <p:cNvSpPr>
            <a:spLocks noGrp="1" noRot="1" noChangeArrowheads="1"/>
          </p:cNvSpPr>
          <p:nvPr>
            <p:ph type="title"/>
          </p:nvPr>
        </p:nvSpPr>
        <p:spPr>
          <a:xfrm>
            <a:off x="250825" y="620713"/>
            <a:ext cx="8497888"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a:t>
            </a:r>
          </a:p>
        </p:txBody>
      </p:sp>
      <p:sp>
        <p:nvSpPr>
          <p:cNvPr id="45062" name="Прямоугольник 10"/>
          <p:cNvSpPr>
            <a:spLocks noChangeArrowheads="1"/>
          </p:cNvSpPr>
          <p:nvPr/>
        </p:nvSpPr>
        <p:spPr bwMode="auto">
          <a:xfrm>
            <a:off x="214313" y="2214563"/>
            <a:ext cx="3643312" cy="4340225"/>
          </a:xfrm>
          <a:prstGeom prst="rect">
            <a:avLst/>
          </a:prstGeom>
          <a:noFill/>
          <a:ln w="9525">
            <a:noFill/>
            <a:miter lim="800000"/>
            <a:headEnd/>
            <a:tailEnd/>
          </a:ln>
        </p:spPr>
        <p:txBody>
          <a:bodyPr>
            <a:spAutoFit/>
          </a:bodyPr>
          <a:lstStyle/>
          <a:p>
            <a:pPr>
              <a:lnSpc>
                <a:spcPct val="150000"/>
              </a:lnSpc>
            </a:pPr>
            <a:r>
              <a:rPr lang="ru-RU" sz="3600" b="1">
                <a:solidFill>
                  <a:srgbClr val="FF6699"/>
                </a:solidFill>
                <a:latin typeface="Arial Black" pitchFamily="34" charset="0"/>
              </a:rPr>
              <a:t>РОДИТЕЛИ! </a:t>
            </a:r>
          </a:p>
          <a:p>
            <a:pPr>
              <a:lnSpc>
                <a:spcPct val="150000"/>
              </a:lnSpc>
            </a:pPr>
            <a:r>
              <a:rPr lang="ru-RU" sz="3600" b="1">
                <a:solidFill>
                  <a:srgbClr val="FF6699"/>
                </a:solidFill>
                <a:latin typeface="Arial Black" pitchFamily="34" charset="0"/>
              </a:rPr>
              <a:t>Н</a:t>
            </a:r>
            <a:r>
              <a:rPr lang="ru-RU" sz="2800" b="1">
                <a:solidFill>
                  <a:srgbClr val="FF6699"/>
                </a:solidFill>
                <a:latin typeface="Arial Black" pitchFamily="34" charset="0"/>
              </a:rPr>
              <a:t>Е  ОСТАВЛЯЙТЕ </a:t>
            </a:r>
          </a:p>
          <a:p>
            <a:pPr>
              <a:lnSpc>
                <a:spcPct val="150000"/>
              </a:lnSpc>
            </a:pPr>
            <a:r>
              <a:rPr lang="ru-RU" sz="2800" b="1">
                <a:solidFill>
                  <a:srgbClr val="FF6699"/>
                </a:solidFill>
                <a:latin typeface="Arial Black" pitchFamily="34" charset="0"/>
              </a:rPr>
              <a:t> ДЕТЕЙ  </a:t>
            </a:r>
          </a:p>
          <a:p>
            <a:pPr>
              <a:lnSpc>
                <a:spcPct val="150000"/>
              </a:lnSpc>
            </a:pPr>
            <a:r>
              <a:rPr lang="ru-RU" sz="2800" b="1">
                <a:solidFill>
                  <a:srgbClr val="FF6699"/>
                </a:solidFill>
                <a:latin typeface="Arial Black" pitchFamily="34" charset="0"/>
              </a:rPr>
              <a:t>БЕЗ  ПРИСМОТРА !</a:t>
            </a:r>
            <a:endParaRPr lang="ru-RU" b="1">
              <a:solidFill>
                <a:srgbClr val="FF6699"/>
              </a:solidFill>
              <a:latin typeface="Arial Black" pitchFamily="34" charset="0"/>
            </a:endParaRPr>
          </a:p>
        </p:txBody>
      </p:sp>
      <p:pic>
        <p:nvPicPr>
          <p:cNvPr id="3" name="Рисунок 2">
            <a:extLst>
              <a:ext uri="{FF2B5EF4-FFF2-40B4-BE49-F238E27FC236}">
                <a16:creationId xmlns:a16="http://schemas.microsoft.com/office/drawing/2014/main" id="{1BFC7436-077D-4ECB-9CD1-17BB29EE8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 y="300949"/>
            <a:ext cx="1383912" cy="143268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6"/>
          <p:cNvSpPr>
            <a:spLocks noChangeArrowheads="1"/>
          </p:cNvSpPr>
          <p:nvPr/>
        </p:nvSpPr>
        <p:spPr bwMode="auto">
          <a:xfrm>
            <a:off x="179388" y="4060825"/>
            <a:ext cx="8964612" cy="381000"/>
          </a:xfrm>
          <a:prstGeom prst="rect">
            <a:avLst/>
          </a:prstGeom>
          <a:noFill/>
          <a:ln w="9525">
            <a:noFill/>
            <a:miter lim="800000"/>
            <a:headEnd/>
            <a:tailEnd/>
          </a:ln>
        </p:spPr>
        <p:txBody>
          <a:bodyPr anchor="ctr">
            <a:spAutoFit/>
          </a:bodyPr>
          <a:lstStyle/>
          <a:p>
            <a:pPr marL="444500" indent="-266700"/>
            <a:endParaRPr lang="ru-RU" sz="1900"/>
          </a:p>
        </p:txBody>
      </p:sp>
      <p:sp>
        <p:nvSpPr>
          <p:cNvPr id="67591" name="Rectangle 7"/>
          <p:cNvSpPr>
            <a:spLocks noGrp="1" noRot="1" noChangeArrowheads="1"/>
          </p:cNvSpPr>
          <p:nvPr>
            <p:ph type="title"/>
          </p:nvPr>
        </p:nvSpPr>
        <p:spPr>
          <a:xfrm>
            <a:off x="250825" y="620713"/>
            <a:ext cx="8497888"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a:t>
            </a:r>
          </a:p>
        </p:txBody>
      </p:sp>
      <p:sp>
        <p:nvSpPr>
          <p:cNvPr id="46086" name="Rectangle 8"/>
          <p:cNvSpPr>
            <a:spLocks noChangeArrowheads="1"/>
          </p:cNvSpPr>
          <p:nvPr/>
        </p:nvSpPr>
        <p:spPr bwMode="auto">
          <a:xfrm>
            <a:off x="500063" y="1500188"/>
            <a:ext cx="8207375" cy="4862870"/>
          </a:xfrm>
          <a:prstGeom prst="rect">
            <a:avLst/>
          </a:prstGeom>
          <a:noFill/>
          <a:ln w="9525">
            <a:noFill/>
            <a:miter lim="800000"/>
            <a:headEnd/>
            <a:tailEnd/>
          </a:ln>
        </p:spPr>
        <p:txBody>
          <a:bodyPr>
            <a:spAutoFit/>
          </a:bodyPr>
          <a:lstStyle/>
          <a:p>
            <a:endParaRPr lang="ru-RU" sz="2400" b="1" dirty="0">
              <a:latin typeface="Arial EK KZ" pitchFamily="34" charset="0"/>
            </a:endParaRPr>
          </a:p>
          <a:p>
            <a:r>
              <a:rPr lang="ru-RU" sz="3600" b="1" dirty="0">
                <a:solidFill>
                  <a:srgbClr val="FF99FF"/>
                </a:solidFill>
                <a:latin typeface="Arial Black" pitchFamily="34" charset="0"/>
              </a:rPr>
              <a:t>Будьте  внимательны к  окружающим!</a:t>
            </a:r>
          </a:p>
          <a:p>
            <a:endParaRPr lang="ru-RU" b="1" dirty="0">
              <a:latin typeface="Arial EK KZ" pitchFamily="34" charset="0"/>
            </a:endParaRPr>
          </a:p>
          <a:p>
            <a:r>
              <a:rPr lang="ru-RU" sz="2400" dirty="0">
                <a:latin typeface="Arial EK KZ" pitchFamily="34" charset="0"/>
              </a:rPr>
              <a:t>       </a:t>
            </a:r>
            <a:r>
              <a:rPr lang="ru-RU" sz="2800" b="1" dirty="0">
                <a:latin typeface="Arial EK KZ" pitchFamily="34" charset="0"/>
              </a:rPr>
              <a:t>Если  вы  стали  свидетелем  чрезвычайного происшествия,  немедленно  сообщите  об  этом по  телефону  службы  спасения  </a:t>
            </a:r>
            <a:r>
              <a:rPr lang="ru-RU" sz="2800" b="1" dirty="0">
                <a:solidFill>
                  <a:srgbClr val="FF0000"/>
                </a:solidFill>
                <a:latin typeface="Arial Black" pitchFamily="34" charset="0"/>
              </a:rPr>
              <a:t>112   </a:t>
            </a:r>
            <a:r>
              <a:rPr lang="ru-RU" sz="2800" b="1" dirty="0">
                <a:solidFill>
                  <a:srgbClr val="FF99FF"/>
                </a:solidFill>
                <a:latin typeface="Arial EK KZ" pitchFamily="34" charset="0"/>
              </a:rPr>
              <a:t>(</a:t>
            </a:r>
            <a:r>
              <a:rPr lang="ru-RU" sz="2800" b="1" u="sng" dirty="0">
                <a:solidFill>
                  <a:srgbClr val="FF99FF"/>
                </a:solidFill>
                <a:latin typeface="Arial EK KZ" pitchFamily="34" charset="0"/>
              </a:rPr>
              <a:t>звонок  бесплатный</a:t>
            </a:r>
            <a:r>
              <a:rPr lang="ru-RU" sz="2800" b="1" dirty="0">
                <a:solidFill>
                  <a:srgbClr val="FF99FF"/>
                </a:solidFill>
                <a:latin typeface="Arial EK KZ" pitchFamily="34" charset="0"/>
              </a:rPr>
              <a:t>)</a:t>
            </a:r>
          </a:p>
          <a:p>
            <a:r>
              <a:rPr lang="ru-RU" sz="2800" b="1" dirty="0">
                <a:latin typeface="Arial EK KZ" pitchFamily="34" charset="0"/>
              </a:rPr>
              <a:t>       По  возможности  </a:t>
            </a:r>
          </a:p>
          <a:p>
            <a:r>
              <a:rPr lang="ru-RU" sz="2800" b="1" dirty="0">
                <a:latin typeface="Arial EK KZ" pitchFamily="34" charset="0"/>
              </a:rPr>
              <a:t>окажите  пострадавшему  первую  помощь  и  ждите  прибытия  спасателей. </a:t>
            </a:r>
          </a:p>
        </p:txBody>
      </p:sp>
      <p:pic>
        <p:nvPicPr>
          <p:cNvPr id="3" name="Рисунок 2">
            <a:extLst>
              <a:ext uri="{FF2B5EF4-FFF2-40B4-BE49-F238E27FC236}">
                <a16:creationId xmlns:a16="http://schemas.microsoft.com/office/drawing/2014/main" id="{370EEBC3-A5D4-4EB8-950A-FFBC58C35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8124"/>
            <a:ext cx="1383912" cy="14326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428625"/>
            <a:ext cx="9144000" cy="1716088"/>
          </a:xfrm>
          <a:prstGeom prst="rect">
            <a:avLst/>
          </a:prstGeom>
        </p:spPr>
        <p:txBody>
          <a:bodyPr>
            <a:spAutoFit/>
          </a:bodyPr>
          <a:lstStyle/>
          <a:p>
            <a:pPr>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1050" dirty="0">
                <a:latin typeface="Arial Black" pitchFamily="34" charset="0"/>
              </a:rPr>
            </a:br>
            <a:br>
              <a:rPr lang="ru-RU" sz="1050" dirty="0">
                <a:latin typeface="Arial Black" pitchFamily="34" charset="0"/>
              </a:rPr>
            </a:br>
            <a:br>
              <a:rPr lang="ru-RU" sz="1050" dirty="0">
                <a:latin typeface="Arial Black" pitchFamily="34" charset="0"/>
              </a:rPr>
            </a:br>
            <a:br>
              <a:rPr lang="ru-RU" sz="1050" dirty="0">
                <a:latin typeface="Arial Black" pitchFamily="34" charset="0"/>
              </a:rPr>
            </a:br>
            <a:r>
              <a:rPr lang="ru-RU" dirty="0">
                <a:latin typeface="Arial Black" pitchFamily="34" charset="0"/>
              </a:rPr>
              <a:t>*  *  *  *  *  *  *  *  *  *  *  *  *  *  *  *  *  *  *  *  *  *  *  *  *  *  *  *  *  *  *  * </a:t>
            </a:r>
            <a:endParaRPr lang="ru-RU" dirty="0"/>
          </a:p>
        </p:txBody>
      </p:sp>
      <p:sp>
        <p:nvSpPr>
          <p:cNvPr id="4101" name="Rectangle 8"/>
          <p:cNvSpPr>
            <a:spLocks noChangeArrowheads="1"/>
          </p:cNvSpPr>
          <p:nvPr/>
        </p:nvSpPr>
        <p:spPr bwMode="auto">
          <a:xfrm>
            <a:off x="0" y="1936750"/>
            <a:ext cx="8893175" cy="4556125"/>
          </a:xfrm>
          <a:prstGeom prst="rect">
            <a:avLst/>
          </a:prstGeom>
          <a:noFill/>
          <a:ln w="9525">
            <a:noFill/>
            <a:miter lim="800000"/>
            <a:headEnd/>
            <a:tailEnd/>
          </a:ln>
        </p:spPr>
        <p:txBody>
          <a:bodyPr anchor="ctr">
            <a:spAutoFit/>
          </a:bodyPr>
          <a:lstStyle/>
          <a:p>
            <a:pPr indent="457200"/>
            <a:r>
              <a:rPr lang="ru-RU" sz="2800" b="1">
                <a:solidFill>
                  <a:srgbClr val="60CABD"/>
                </a:solidFill>
                <a:latin typeface="Arial" charset="0"/>
                <a:cs typeface="Arial" charset="0"/>
              </a:rPr>
              <a:t>Безопасная толщина льда </a:t>
            </a:r>
          </a:p>
          <a:p>
            <a:pPr indent="457200"/>
            <a:r>
              <a:rPr lang="ru-RU" sz="2800" b="1">
                <a:solidFill>
                  <a:srgbClr val="60CABD"/>
                </a:solidFill>
                <a:latin typeface="Arial" charset="0"/>
                <a:cs typeface="Arial" charset="0"/>
              </a:rPr>
              <a:t>для перехода водоёма по льду:</a:t>
            </a:r>
            <a:endParaRPr lang="ru-RU" sz="800" b="1">
              <a:solidFill>
                <a:srgbClr val="60CABD"/>
              </a:solidFill>
              <a:latin typeface="Arial" charset="0"/>
              <a:cs typeface="Arial" charset="0"/>
            </a:endParaRPr>
          </a:p>
          <a:p>
            <a:pPr lvl="1" indent="457200" algn="l">
              <a:lnSpc>
                <a:spcPct val="200000"/>
              </a:lnSpc>
              <a:buFont typeface="Wingdings" pitchFamily="2" charset="2"/>
              <a:buChar char="Ø"/>
            </a:pPr>
            <a:r>
              <a:rPr lang="ru-RU" sz="2200" b="1">
                <a:latin typeface="Arial" charset="0"/>
                <a:cs typeface="Arial" charset="0"/>
              </a:rPr>
              <a:t>для одиноких пешеходов - - - - - - - - - - - - - - -  </a:t>
            </a:r>
            <a:r>
              <a:rPr lang="ru-RU" sz="2800" b="1">
                <a:solidFill>
                  <a:srgbClr val="60CABD"/>
                </a:solidFill>
                <a:latin typeface="Arial" charset="0"/>
                <a:cs typeface="Arial" charset="0"/>
              </a:rPr>
              <a:t>10-12 </a:t>
            </a:r>
            <a:r>
              <a:rPr lang="ru-RU" sz="2200" b="1">
                <a:solidFill>
                  <a:srgbClr val="60CABD"/>
                </a:solidFill>
                <a:latin typeface="Arial" charset="0"/>
                <a:cs typeface="Arial" charset="0"/>
              </a:rPr>
              <a:t>см;</a:t>
            </a:r>
          </a:p>
          <a:p>
            <a:pPr lvl="1" indent="457200" algn="l">
              <a:lnSpc>
                <a:spcPct val="200000"/>
              </a:lnSpc>
              <a:buFont typeface="Wingdings" pitchFamily="2" charset="2"/>
              <a:buChar char="Ø"/>
            </a:pPr>
            <a:r>
              <a:rPr lang="ru-RU" sz="2200" b="1">
                <a:latin typeface="Arial" charset="0"/>
                <a:cs typeface="Arial" charset="0"/>
              </a:rPr>
              <a:t>для группы людей  - - - - - - - - - - - - - - - - - - - -  </a:t>
            </a:r>
            <a:r>
              <a:rPr lang="ru-RU" sz="2800" b="1">
                <a:solidFill>
                  <a:srgbClr val="60CABD"/>
                </a:solidFill>
                <a:latin typeface="Arial" charset="0"/>
                <a:cs typeface="Arial" charset="0"/>
              </a:rPr>
              <a:t>15-20</a:t>
            </a:r>
            <a:r>
              <a:rPr lang="ru-RU" sz="2200" b="1">
                <a:solidFill>
                  <a:srgbClr val="60CABD"/>
                </a:solidFill>
                <a:latin typeface="Arial" charset="0"/>
                <a:cs typeface="Arial" charset="0"/>
              </a:rPr>
              <a:t> см;</a:t>
            </a:r>
          </a:p>
          <a:p>
            <a:pPr lvl="1" indent="457200" algn="l">
              <a:lnSpc>
                <a:spcPct val="200000"/>
              </a:lnSpc>
              <a:buFont typeface="Wingdings" pitchFamily="2" charset="2"/>
              <a:buChar char="Ø"/>
            </a:pPr>
            <a:r>
              <a:rPr lang="ru-RU" sz="2200" b="1">
                <a:latin typeface="Arial" charset="0"/>
                <a:cs typeface="Arial" charset="0"/>
              </a:rPr>
              <a:t>для устройства катков и катания на санках - - - -  </a:t>
            </a:r>
            <a:r>
              <a:rPr lang="ru-RU" sz="2800" b="1">
                <a:solidFill>
                  <a:srgbClr val="60CABD"/>
                </a:solidFill>
                <a:latin typeface="Arial" charset="0"/>
                <a:cs typeface="Arial" charset="0"/>
              </a:rPr>
              <a:t>25 </a:t>
            </a:r>
            <a:r>
              <a:rPr lang="ru-RU" sz="2200" b="1">
                <a:solidFill>
                  <a:srgbClr val="60CABD"/>
                </a:solidFill>
                <a:latin typeface="Arial" charset="0"/>
                <a:cs typeface="Arial" charset="0"/>
              </a:rPr>
              <a:t>см.</a:t>
            </a:r>
          </a:p>
          <a:p>
            <a:pPr indent="457200"/>
            <a:endParaRPr lang="ru-RU" sz="1000" b="1">
              <a:solidFill>
                <a:srgbClr val="FF99FF"/>
              </a:solidFill>
              <a:latin typeface="Arial" charset="0"/>
              <a:cs typeface="Arial" charset="0"/>
            </a:endParaRPr>
          </a:p>
          <a:p>
            <a:pPr indent="457200"/>
            <a:r>
              <a:rPr lang="ru-RU" sz="2800" b="1">
                <a:solidFill>
                  <a:srgbClr val="FF99FF"/>
                </a:solidFill>
                <a:latin typeface="Arial" charset="0"/>
                <a:cs typeface="Arial" charset="0"/>
              </a:rPr>
              <a:t>Особую  осторожность  нужно  проявлять, </a:t>
            </a:r>
          </a:p>
          <a:p>
            <a:pPr indent="457200"/>
            <a:r>
              <a:rPr lang="ru-RU" sz="2800" b="1">
                <a:solidFill>
                  <a:srgbClr val="FF99FF"/>
                </a:solidFill>
                <a:latin typeface="Arial" charset="0"/>
                <a:cs typeface="Arial" charset="0"/>
              </a:rPr>
              <a:t>когда  лёд  покроется  толстым  слоем  снега. </a:t>
            </a:r>
          </a:p>
        </p:txBody>
      </p:sp>
      <p:pic>
        <p:nvPicPr>
          <p:cNvPr id="3" name="Рисунок 2">
            <a:extLst>
              <a:ext uri="{FF2B5EF4-FFF2-40B4-BE49-F238E27FC236}">
                <a16:creationId xmlns:a16="http://schemas.microsoft.com/office/drawing/2014/main" id="{263FBE8D-EEB4-4777-95D5-15E8B748C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76" y="188640"/>
            <a:ext cx="1383912" cy="143268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Содержимое 9" descr="165069983.jpg"/>
          <p:cNvPicPr>
            <a:picLocks noGrp="1" noChangeAspect="1"/>
          </p:cNvPicPr>
          <p:nvPr>
            <p:ph idx="1"/>
          </p:nvPr>
        </p:nvPicPr>
        <p:blipFill>
          <a:blip r:embed="rId2"/>
          <a:srcRect l="33652" r="6322"/>
          <a:stretch>
            <a:fillRect/>
          </a:stretch>
        </p:blipFill>
        <p:spPr>
          <a:xfrm>
            <a:off x="4756150" y="2214563"/>
            <a:ext cx="4030663" cy="3786187"/>
          </a:xfrm>
        </p:spPr>
      </p:pic>
      <p:sp>
        <p:nvSpPr>
          <p:cNvPr id="5" name="Rectangle 7"/>
          <p:cNvSpPr txBox="1">
            <a:spLocks noRot="1" noChangeArrowheads="1"/>
          </p:cNvSpPr>
          <p:nvPr/>
        </p:nvSpPr>
        <p:spPr bwMode="auto">
          <a:xfrm>
            <a:off x="250825" y="620713"/>
            <a:ext cx="8497888" cy="1143000"/>
          </a:xfrm>
          <a:prstGeom prst="rect">
            <a:avLst/>
          </a:prstGeom>
          <a:noFill/>
          <a:ln w="9525">
            <a:noFill/>
            <a:miter lim="800000"/>
            <a:headEnd/>
            <a:tailEnd/>
          </a:ln>
          <a:effectLst/>
        </p:spPr>
        <p:txBody>
          <a:bodyPr anchor="ctr"/>
          <a:lstStyle/>
          <a:p>
            <a:pPr>
              <a:defRPr/>
            </a:pPr>
            <a:r>
              <a:rPr lang="ru-RU" sz="2800" b="1" kern="0">
                <a:solidFill>
                  <a:schemeClr val="tx2"/>
                </a:solidFill>
                <a:effectLst>
                  <a:outerShdw blurRad="38100" dist="38100" dir="2700000" algn="tl">
                    <a:srgbClr val="000000"/>
                  </a:outerShdw>
                </a:effectLst>
                <a:latin typeface="+mj-lt"/>
                <a:ea typeface="+mj-ea"/>
                <a:cs typeface="+mj-cs"/>
              </a:rPr>
              <a:t>                 </a:t>
            </a:r>
            <a:r>
              <a:rPr lang="ru-RU" sz="2800" b="1" kern="0">
                <a:solidFill>
                  <a:srgbClr val="FF0000"/>
                </a:solidFill>
                <a:effectLst>
                  <a:outerShdw blurRad="38100" dist="38100" dir="2700000" algn="tl">
                    <a:srgbClr val="000000"/>
                  </a:outerShdw>
                </a:effectLst>
                <a:latin typeface="Arial Black" pitchFamily="34" charset="0"/>
                <a:ea typeface="+mj-ea"/>
                <a:cs typeface="Arial" pitchFamily="34" charset="0"/>
              </a:rPr>
              <a:t>Меры безопасности </a:t>
            </a:r>
            <a:br>
              <a:rPr lang="ru-RU" sz="2800" b="1" kern="0">
                <a:solidFill>
                  <a:srgbClr val="FF0000"/>
                </a:solidFill>
                <a:effectLst>
                  <a:outerShdw blurRad="38100" dist="38100" dir="2700000" algn="tl">
                    <a:srgbClr val="000000"/>
                  </a:outerShdw>
                </a:effectLst>
                <a:latin typeface="Arial Black" pitchFamily="34" charset="0"/>
                <a:ea typeface="+mj-ea"/>
                <a:cs typeface="Arial" pitchFamily="34" charset="0"/>
              </a:rPr>
            </a:br>
            <a:r>
              <a:rPr lang="ru-RU" sz="2800" b="1" kern="0">
                <a:solidFill>
                  <a:srgbClr val="FF0000"/>
                </a:solidFill>
                <a:effectLst>
                  <a:outerShdw blurRad="38100" dist="38100" dir="2700000" algn="tl">
                    <a:srgbClr val="000000"/>
                  </a:outerShdw>
                </a:effectLst>
                <a:latin typeface="Arial Black" pitchFamily="34" charset="0"/>
                <a:ea typeface="+mj-ea"/>
                <a:cs typeface="Arial" pitchFamily="34" charset="0"/>
              </a:rPr>
              <a:t>            и правила поведения на льду </a:t>
            </a:r>
            <a:br>
              <a:rPr lang="ru-RU" sz="2800" b="1" kern="0">
                <a:solidFill>
                  <a:schemeClr val="tx2"/>
                </a:solidFill>
                <a:effectLst>
                  <a:outerShdw blurRad="38100" dist="38100" dir="2700000" algn="tl">
                    <a:srgbClr val="000000"/>
                  </a:outerShdw>
                </a:effectLst>
                <a:latin typeface="+mj-lt"/>
                <a:ea typeface="+mj-ea"/>
                <a:cs typeface="+mj-cs"/>
              </a:rPr>
            </a:br>
            <a:br>
              <a:rPr lang="ru-RU" sz="1000" b="1" kern="0">
                <a:solidFill>
                  <a:schemeClr val="tx2"/>
                </a:solidFill>
                <a:effectLst>
                  <a:outerShdw blurRad="38100" dist="38100" dir="2700000" algn="tl">
                    <a:srgbClr val="000000"/>
                  </a:outerShdw>
                </a:effectLst>
                <a:latin typeface="+mj-lt"/>
                <a:ea typeface="+mj-ea"/>
                <a:cs typeface="+mj-cs"/>
              </a:rPr>
            </a:br>
            <a:br>
              <a:rPr lang="ru-RU" sz="1000" b="1" kern="0">
                <a:solidFill>
                  <a:schemeClr val="tx2"/>
                </a:solidFill>
                <a:effectLst>
                  <a:outerShdw blurRad="38100" dist="38100" dir="2700000" algn="tl">
                    <a:srgbClr val="000000"/>
                  </a:outerShdw>
                </a:effectLst>
                <a:latin typeface="+mj-lt"/>
                <a:ea typeface="+mj-ea"/>
                <a:cs typeface="+mj-cs"/>
              </a:rPr>
            </a:br>
            <a:br>
              <a:rPr lang="ru-RU" sz="1000" b="1" kern="0">
                <a:solidFill>
                  <a:schemeClr val="tx2"/>
                </a:solidFill>
                <a:effectLst>
                  <a:outerShdw blurRad="38100" dist="38100" dir="2700000" algn="tl">
                    <a:srgbClr val="000000"/>
                  </a:outerShdw>
                </a:effectLst>
                <a:latin typeface="+mj-lt"/>
                <a:ea typeface="+mj-ea"/>
                <a:cs typeface="+mj-cs"/>
              </a:rPr>
            </a:br>
            <a:r>
              <a:rPr lang="ru-RU" sz="1600" b="1" kern="0">
                <a:solidFill>
                  <a:schemeClr val="tx2"/>
                </a:solidFill>
                <a:effectLst>
                  <a:outerShdw blurRad="38100" dist="38100" dir="2700000" algn="tl">
                    <a:srgbClr val="000000"/>
                  </a:outerShdw>
                </a:effectLst>
                <a:latin typeface="+mj-lt"/>
                <a:ea typeface="+mj-ea"/>
                <a:cs typeface="+mj-cs"/>
              </a:rPr>
              <a:t>*  *  *  *  *  *  *  *  *  *  *  *  *  *  *  *  *  *  *  *  *  *  *  *  *  *  *  *  *  *  *  *  *  *  *  *  *  *  *  *  *</a:t>
            </a:r>
            <a:endParaRPr lang="ru-RU" sz="1600" b="1" kern="0" dirty="0">
              <a:solidFill>
                <a:schemeClr val="tx2"/>
              </a:solidFill>
              <a:effectLst>
                <a:outerShdw blurRad="38100" dist="38100" dir="2700000" algn="tl">
                  <a:srgbClr val="000000"/>
                </a:outerShdw>
              </a:effectLst>
              <a:latin typeface="+mj-lt"/>
              <a:ea typeface="+mj-ea"/>
              <a:cs typeface="+mj-cs"/>
            </a:endParaRPr>
          </a:p>
        </p:txBody>
      </p:sp>
      <p:sp>
        <p:nvSpPr>
          <p:cNvPr id="47110" name="Прямоугольник 11"/>
          <p:cNvSpPr>
            <a:spLocks noChangeArrowheads="1"/>
          </p:cNvSpPr>
          <p:nvPr/>
        </p:nvSpPr>
        <p:spPr bwMode="auto">
          <a:xfrm>
            <a:off x="214313" y="1928813"/>
            <a:ext cx="4572000" cy="4524375"/>
          </a:xfrm>
          <a:prstGeom prst="rect">
            <a:avLst/>
          </a:prstGeom>
          <a:noFill/>
          <a:ln w="9525">
            <a:noFill/>
            <a:miter lim="800000"/>
            <a:headEnd/>
            <a:tailEnd/>
          </a:ln>
        </p:spPr>
        <p:txBody>
          <a:bodyPr>
            <a:spAutoFit/>
          </a:bodyPr>
          <a:lstStyle/>
          <a:p>
            <a:r>
              <a:rPr lang="ru-RU" sz="3200" b="1">
                <a:latin typeface="Arial Black" pitchFamily="34" charset="0"/>
              </a:rPr>
              <a:t>Будьте внимательны к себе и своему здоровью, ведь, сэкономленные </a:t>
            </a:r>
          </a:p>
          <a:p>
            <a:r>
              <a:rPr lang="ru-RU" sz="3200" b="1">
                <a:latin typeface="Arial Black" pitchFamily="34" charset="0"/>
              </a:rPr>
              <a:t>пять минут </a:t>
            </a:r>
          </a:p>
          <a:p>
            <a:r>
              <a:rPr lang="ru-RU" sz="3200" b="1">
                <a:latin typeface="Arial Black" pitchFamily="34" charset="0"/>
              </a:rPr>
              <a:t>не смогут заменить Вам всю жизнь!</a:t>
            </a:r>
          </a:p>
        </p:txBody>
      </p:sp>
      <p:pic>
        <p:nvPicPr>
          <p:cNvPr id="3" name="Рисунок 2">
            <a:extLst>
              <a:ext uri="{FF2B5EF4-FFF2-40B4-BE49-F238E27FC236}">
                <a16:creationId xmlns:a16="http://schemas.microsoft.com/office/drawing/2014/main" id="{87581D71-0C2F-4DF4-A9B5-1F6313CEE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8124"/>
            <a:ext cx="1383912" cy="14326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Содержимое 4" descr="post-3-12664703503950.jpg"/>
          <p:cNvPicPr>
            <a:picLocks noGrp="1" noChangeAspect="1"/>
          </p:cNvPicPr>
          <p:nvPr>
            <p:ph idx="1"/>
          </p:nvPr>
        </p:nvPicPr>
        <p:blipFill>
          <a:blip r:embed="rId2"/>
          <a:srcRect t="12744" b="16211"/>
          <a:stretch>
            <a:fillRect/>
          </a:stretch>
        </p:blipFill>
        <p:spPr>
          <a:xfrm>
            <a:off x="323528" y="1901031"/>
            <a:ext cx="5881688" cy="2787650"/>
          </a:xfrm>
        </p:spPr>
      </p:pic>
      <p:sp>
        <p:nvSpPr>
          <p:cNvPr id="5124" name="TextBox 4"/>
          <p:cNvSpPr txBox="1">
            <a:spLocks noChangeArrowheads="1"/>
          </p:cNvSpPr>
          <p:nvPr/>
        </p:nvSpPr>
        <p:spPr bwMode="auto">
          <a:xfrm>
            <a:off x="35496" y="4611687"/>
            <a:ext cx="6072188" cy="2032000"/>
          </a:xfrm>
          <a:prstGeom prst="rect">
            <a:avLst/>
          </a:prstGeom>
          <a:noFill/>
          <a:ln w="9525">
            <a:noFill/>
            <a:miter lim="800000"/>
            <a:headEnd/>
            <a:tailEnd/>
          </a:ln>
        </p:spPr>
        <p:txBody>
          <a:bodyPr>
            <a:spAutoFit/>
          </a:bodyPr>
          <a:lstStyle/>
          <a:p>
            <a:pPr algn="l">
              <a:lnSpc>
                <a:spcPct val="150000"/>
              </a:lnSpc>
            </a:pPr>
            <a:r>
              <a:rPr lang="ru-RU" sz="2400" dirty="0">
                <a:solidFill>
                  <a:srgbClr val="60CABD"/>
                </a:solidFill>
                <a:latin typeface="Arial Black" pitchFamily="34" charset="0"/>
              </a:rPr>
              <a:t>	Безопасный лед:</a:t>
            </a:r>
          </a:p>
          <a:p>
            <a:pPr algn="l">
              <a:lnSpc>
                <a:spcPct val="150000"/>
              </a:lnSpc>
              <a:buFont typeface="Wingdings" pitchFamily="2" charset="2"/>
              <a:buChar char="Ø"/>
            </a:pPr>
            <a:r>
              <a:rPr lang="ru-RU" b="1" dirty="0">
                <a:latin typeface="Arial EK KZ" pitchFamily="34" charset="0"/>
              </a:rPr>
              <a:t>     </a:t>
            </a:r>
            <a:r>
              <a:rPr lang="ru-RU" sz="2400" b="1" dirty="0">
                <a:latin typeface="Arial EK KZ" pitchFamily="34" charset="0"/>
              </a:rPr>
              <a:t>прозрачный,  с  голубым  оттенком;</a:t>
            </a:r>
          </a:p>
          <a:p>
            <a:pPr algn="l">
              <a:lnSpc>
                <a:spcPct val="150000"/>
              </a:lnSpc>
              <a:buFont typeface="Wingdings" pitchFamily="2" charset="2"/>
              <a:buChar char="Ø"/>
            </a:pPr>
            <a:r>
              <a:rPr lang="ru-RU" sz="2400" b="1" dirty="0">
                <a:latin typeface="Arial EK KZ" pitchFamily="34" charset="0"/>
              </a:rPr>
              <a:t>   просматривается   толщина   льда.</a:t>
            </a:r>
          </a:p>
          <a:p>
            <a:pPr algn="l">
              <a:buFont typeface="Wingdings" pitchFamily="2" charset="2"/>
              <a:buChar char="Ø"/>
            </a:pPr>
            <a:endParaRPr lang="ru-RU" b="1" dirty="0">
              <a:latin typeface="Arial EK KZ" pitchFamily="34" charset="0"/>
            </a:endParaRPr>
          </a:p>
        </p:txBody>
      </p:sp>
      <p:sp>
        <p:nvSpPr>
          <p:cNvPr id="10" name="Rectangle 2"/>
          <p:cNvSpPr>
            <a:spLocks noGrp="1" noRot="1" noChangeArrowheads="1"/>
          </p:cNvSpPr>
          <p:nvPr>
            <p:ph type="title"/>
          </p:nvPr>
        </p:nvSpPr>
        <p:spPr>
          <a:xfrm>
            <a:off x="250825" y="620713"/>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r>
              <a:rPr lang="ru-RU" sz="1600" dirty="0"/>
              <a:t>*  *  *  *  *  *  *  *  *  *  *  *  *  *  *  *  *  *  *  *  *  *  *  *  *  *  *  *  *  *  *  *  *  *  *  *  *  *  *  *  *  *</a:t>
            </a:r>
          </a:p>
        </p:txBody>
      </p:sp>
      <p:pic>
        <p:nvPicPr>
          <p:cNvPr id="5127" name="Picture 9" descr="lit209-04"/>
          <p:cNvPicPr>
            <a:picLocks noChangeAspect="1" noChangeArrowheads="1"/>
          </p:cNvPicPr>
          <p:nvPr/>
        </p:nvPicPr>
        <p:blipFill>
          <a:blip r:embed="rId3">
            <a:lum contrast="30000"/>
          </a:blip>
          <a:srcRect/>
          <a:stretch>
            <a:fillRect/>
          </a:stretch>
        </p:blipFill>
        <p:spPr bwMode="auto">
          <a:xfrm>
            <a:off x="6643688" y="2000250"/>
            <a:ext cx="2095500" cy="4095750"/>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A96DAC15-5C43-4E07-9ED2-C3F4FA558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14313"/>
            <a:ext cx="1383912" cy="14326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428625" y="285750"/>
            <a:ext cx="8569325" cy="1643063"/>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a:t>
            </a:r>
            <a:r>
              <a:rPr lang="en-US" sz="2800" dirty="0">
                <a:solidFill>
                  <a:srgbClr val="FF0000"/>
                </a:solidFill>
                <a:latin typeface="Arial Black" pitchFamily="34" charset="0"/>
                <a:cs typeface="Arial" pitchFamily="34" charset="0"/>
              </a:rPr>
              <a:t> </a:t>
            </a:r>
            <a:r>
              <a:rPr lang="ru-RU" sz="2800" dirty="0">
                <a:solidFill>
                  <a:srgbClr val="FF0000"/>
                </a:solidFill>
                <a:latin typeface="Arial Black" pitchFamily="34" charset="0"/>
                <a:cs typeface="Arial" pitchFamily="34" charset="0"/>
              </a:rPr>
              <a:t>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a:t>
            </a:r>
            <a:r>
              <a:rPr lang="en-US" sz="2800" dirty="0">
                <a:solidFill>
                  <a:srgbClr val="FF0000"/>
                </a:solidFill>
                <a:latin typeface="Arial Black" pitchFamily="34" charset="0"/>
                <a:cs typeface="Arial" pitchFamily="34" charset="0"/>
              </a:rPr>
              <a:t> </a:t>
            </a:r>
            <a:r>
              <a:rPr lang="ru-RU" sz="2800" dirty="0">
                <a:solidFill>
                  <a:srgbClr val="FF0000"/>
                </a:solidFill>
                <a:latin typeface="Arial Black" pitchFamily="34" charset="0"/>
                <a:cs typeface="Arial" pitchFamily="34" charset="0"/>
              </a:rPr>
              <a:t>правила</a:t>
            </a:r>
            <a:r>
              <a:rPr lang="en-US" sz="2800" dirty="0">
                <a:solidFill>
                  <a:srgbClr val="FF0000"/>
                </a:solidFill>
                <a:latin typeface="Arial Black" pitchFamily="34" charset="0"/>
                <a:cs typeface="Arial" pitchFamily="34" charset="0"/>
              </a:rPr>
              <a:t> </a:t>
            </a:r>
            <a:r>
              <a:rPr lang="ru-RU" sz="2800" dirty="0">
                <a:solidFill>
                  <a:srgbClr val="FF0000"/>
                </a:solidFill>
                <a:latin typeface="Arial Black" pitchFamily="34" charset="0"/>
                <a:cs typeface="Arial" pitchFamily="34" charset="0"/>
              </a:rPr>
              <a:t> поведения </a:t>
            </a:r>
            <a:r>
              <a:rPr lang="en-US" sz="2800" dirty="0">
                <a:solidFill>
                  <a:srgbClr val="FF0000"/>
                </a:solidFill>
                <a:latin typeface="Arial Black" pitchFamily="34" charset="0"/>
                <a:cs typeface="Arial" pitchFamily="34" charset="0"/>
              </a:rPr>
              <a:t> </a:t>
            </a:r>
            <a:r>
              <a:rPr lang="ru-RU" sz="2800" dirty="0">
                <a:solidFill>
                  <a:srgbClr val="FF0000"/>
                </a:solidFill>
                <a:latin typeface="Arial Black" pitchFamily="34" charset="0"/>
                <a:cs typeface="Arial" pitchFamily="34" charset="0"/>
              </a:rPr>
              <a:t>на</a:t>
            </a:r>
            <a:r>
              <a:rPr lang="en-US" sz="2800" dirty="0">
                <a:solidFill>
                  <a:srgbClr val="FF0000"/>
                </a:solidFill>
                <a:latin typeface="Arial Black" pitchFamily="34" charset="0"/>
                <a:cs typeface="Arial" pitchFamily="34" charset="0"/>
              </a:rPr>
              <a:t> </a:t>
            </a:r>
            <a:r>
              <a:rPr lang="ru-RU" sz="2800" dirty="0">
                <a:solidFill>
                  <a:srgbClr val="FF0000"/>
                </a:solidFill>
                <a:latin typeface="Arial Black" pitchFamily="34" charset="0"/>
                <a:cs typeface="Arial" pitchFamily="34" charset="0"/>
              </a:rPr>
              <a:t> льду</a:t>
            </a:r>
            <a:br>
              <a:rPr lang="ru-RU" sz="2800" dirty="0">
                <a:latin typeface="Arial Black" pitchFamily="34" charset="0"/>
              </a:rPr>
            </a:br>
            <a:br>
              <a:rPr lang="ru-RU" sz="800" dirty="0"/>
            </a:br>
            <a:r>
              <a:rPr lang="ru-RU" sz="1000" dirty="0"/>
              <a:t>*  *  *  *  *  *  *  *  *  *  *  *  *  *  *  *  *  *  *  *  *  *  *  *  *  *  *  *  *  *  *  *  *  *  *  *  *  *  *  *  *  *</a:t>
            </a:r>
            <a:br>
              <a:rPr lang="ru-RU" sz="1000" dirty="0"/>
            </a:br>
            <a:br>
              <a:rPr lang="ru-RU" sz="1000" dirty="0"/>
            </a:br>
            <a:endParaRPr lang="ru-RU" sz="1600" dirty="0"/>
          </a:p>
        </p:txBody>
      </p:sp>
      <p:sp>
        <p:nvSpPr>
          <p:cNvPr id="2053" name="Rectangle 7"/>
          <p:cNvSpPr>
            <a:spLocks noChangeArrowheads="1"/>
          </p:cNvSpPr>
          <p:nvPr/>
        </p:nvSpPr>
        <p:spPr bwMode="auto">
          <a:xfrm>
            <a:off x="285750" y="1046163"/>
            <a:ext cx="8713788" cy="6132512"/>
          </a:xfrm>
          <a:prstGeom prst="rect">
            <a:avLst/>
          </a:prstGeom>
          <a:noFill/>
          <a:ln w="9525">
            <a:noFill/>
            <a:miter lim="800000"/>
            <a:headEnd/>
            <a:tailEnd/>
          </a:ln>
        </p:spPr>
        <p:txBody>
          <a:bodyPr tIns="152352" bIns="38088" anchor="ctr">
            <a:spAutoFit/>
          </a:bodyPr>
          <a:lstStyle/>
          <a:p>
            <a:pPr marL="342900" indent="-342900">
              <a:defRPr/>
            </a:pPr>
            <a:endParaRPr lang="ru-RU" sz="2000" b="1" dirty="0">
              <a:solidFill>
                <a:schemeClr val="accent1">
                  <a:lumMod val="40000"/>
                  <a:lumOff val="60000"/>
                </a:schemeClr>
              </a:solidFill>
              <a:latin typeface="Arial" pitchFamily="34" charset="0"/>
              <a:cs typeface="Arial" pitchFamily="34" charset="0"/>
            </a:endParaRPr>
          </a:p>
          <a:p>
            <a:pPr marL="342900" indent="-342900">
              <a:defRPr/>
            </a:pPr>
            <a:r>
              <a:rPr lang="ru-RU" sz="2000" b="1" dirty="0">
                <a:solidFill>
                  <a:schemeClr val="accent1">
                    <a:lumMod val="40000"/>
                    <a:lumOff val="60000"/>
                  </a:schemeClr>
                </a:solidFill>
                <a:latin typeface="Arial Black" pitchFamily="34" charset="0"/>
                <a:cs typeface="Arial" pitchFamily="34" charset="0"/>
              </a:rPr>
              <a:t>ВЫХОДЯ НА ЛЁД, </a:t>
            </a:r>
          </a:p>
          <a:p>
            <a:pPr marL="342900" indent="-342900">
              <a:defRPr/>
            </a:pPr>
            <a:r>
              <a:rPr lang="ru-RU" sz="2000" b="1" dirty="0">
                <a:solidFill>
                  <a:schemeClr val="accent1">
                    <a:lumMod val="40000"/>
                    <a:lumOff val="60000"/>
                  </a:schemeClr>
                </a:solidFill>
                <a:latin typeface="Arial Black" pitchFamily="34" charset="0"/>
                <a:cs typeface="Arial" pitchFamily="34" charset="0"/>
              </a:rPr>
              <a:t>НЕОБХОДИМО ВЗЯТЬ</a:t>
            </a:r>
            <a:r>
              <a:rPr lang="en-US" sz="2000" b="1" dirty="0">
                <a:solidFill>
                  <a:schemeClr val="accent1">
                    <a:lumMod val="40000"/>
                    <a:lumOff val="60000"/>
                  </a:schemeClr>
                </a:solidFill>
                <a:latin typeface="Arial Black" pitchFamily="34" charset="0"/>
                <a:cs typeface="Arial" pitchFamily="34" charset="0"/>
              </a:rPr>
              <a:t> </a:t>
            </a:r>
            <a:r>
              <a:rPr lang="ru-RU" sz="2000" b="1" dirty="0">
                <a:solidFill>
                  <a:schemeClr val="accent1">
                    <a:lumMod val="40000"/>
                    <a:lumOff val="60000"/>
                  </a:schemeClr>
                </a:solidFill>
                <a:latin typeface="Arial Black" pitchFamily="34" charset="0"/>
                <a:cs typeface="Arial" pitchFamily="34" charset="0"/>
              </a:rPr>
              <a:t>С СОБОЙ СНАРЯЖЕНИЕ:</a:t>
            </a:r>
          </a:p>
          <a:p>
            <a:pPr marL="342900" indent="-342900">
              <a:defRPr/>
            </a:pPr>
            <a:endParaRPr lang="en-US" sz="1000" b="1" dirty="0"/>
          </a:p>
          <a:p>
            <a:pPr marL="342900" indent="-342900" algn="l">
              <a:defRPr/>
            </a:pPr>
            <a:r>
              <a:rPr lang="ru-RU" sz="2000" b="1" dirty="0">
                <a:latin typeface="Arial" charset="0"/>
                <a:cs typeface="Arial" charset="0"/>
              </a:rPr>
              <a:t>1)  Легкая и теплая одежда, не стесняющая движение, а также   обувь, без особых усилий снимающуюся с ног.</a:t>
            </a:r>
          </a:p>
          <a:p>
            <a:pPr marL="342900" indent="-342900" algn="l">
              <a:defRPr/>
            </a:pPr>
            <a:endParaRPr lang="ru-RU" sz="1000" b="1" dirty="0">
              <a:latin typeface="Arial" pitchFamily="34" charset="0"/>
              <a:cs typeface="Arial" pitchFamily="34" charset="0"/>
            </a:endParaRPr>
          </a:p>
          <a:p>
            <a:pPr marL="457200" indent="-457200" algn="l">
              <a:defRPr/>
            </a:pPr>
            <a:r>
              <a:rPr lang="ru-RU" sz="2000" b="1" dirty="0">
                <a:latin typeface="Arial" pitchFamily="34" charset="0"/>
                <a:cs typeface="Arial" pitchFamily="34" charset="0"/>
              </a:rPr>
              <a:t>2)   Спасательные ножи (продаются в специализированных рыболовных магазинах). Их следует носить зачехленными на груди;</a:t>
            </a:r>
          </a:p>
          <a:p>
            <a:pPr marL="457200" indent="-457200" algn="l">
              <a:defRPr/>
            </a:pPr>
            <a:endParaRPr lang="ru-RU" sz="800" b="1" dirty="0">
              <a:latin typeface="Arial" pitchFamily="34" charset="0"/>
              <a:cs typeface="Arial" pitchFamily="34" charset="0"/>
            </a:endParaRPr>
          </a:p>
          <a:p>
            <a:pPr marL="457200" indent="-457200" algn="l">
              <a:defRPr/>
            </a:pPr>
            <a:endParaRPr lang="ru-RU" sz="2000" b="1" dirty="0">
              <a:latin typeface="Arial" pitchFamily="34" charset="0"/>
              <a:cs typeface="Arial" pitchFamily="34" charset="0"/>
            </a:endParaRPr>
          </a:p>
          <a:p>
            <a:pPr marL="457200" indent="-457200" algn="l">
              <a:buFontTx/>
              <a:buAutoNum type="arabicPeriod" startAt="2"/>
              <a:defRPr/>
            </a:pPr>
            <a:endParaRPr lang="ru-RU" sz="2000" b="1" dirty="0">
              <a:latin typeface="Arial" pitchFamily="34" charset="0"/>
              <a:cs typeface="Arial" pitchFamily="34" charset="0"/>
            </a:endParaRPr>
          </a:p>
          <a:p>
            <a:pPr marL="342900" indent="-342900" algn="l">
              <a:defRPr/>
            </a:pPr>
            <a:endParaRPr lang="ru-RU" sz="2000" dirty="0">
              <a:latin typeface="Arial" pitchFamily="34" charset="0"/>
              <a:cs typeface="Arial" pitchFamily="34" charset="0"/>
            </a:endParaRPr>
          </a:p>
          <a:p>
            <a:pPr marL="342900" indent="-342900" algn="l">
              <a:defRPr/>
            </a:pPr>
            <a:endParaRPr lang="ru-RU" sz="2000" dirty="0">
              <a:latin typeface="Arial" pitchFamily="34" charset="0"/>
              <a:cs typeface="Arial" pitchFamily="34" charset="0"/>
            </a:endParaRPr>
          </a:p>
          <a:p>
            <a:pPr marL="342900" indent="-342900" algn="l">
              <a:defRPr/>
            </a:pPr>
            <a:endParaRPr lang="ru-RU" sz="2000" dirty="0">
              <a:latin typeface="Arial" pitchFamily="34" charset="0"/>
              <a:cs typeface="Arial" pitchFamily="34" charset="0"/>
            </a:endParaRPr>
          </a:p>
          <a:p>
            <a:pPr marL="342900" indent="-342900" algn="l">
              <a:defRPr/>
            </a:pPr>
            <a:endParaRPr lang="ru-RU" sz="2000" dirty="0">
              <a:latin typeface="Arial" pitchFamily="34" charset="0"/>
              <a:cs typeface="Arial" pitchFamily="34" charset="0"/>
            </a:endParaRPr>
          </a:p>
          <a:p>
            <a:pPr marL="342900" indent="-342900" algn="l">
              <a:defRPr/>
            </a:pPr>
            <a:endParaRPr lang="ru-RU" sz="800" dirty="0">
              <a:latin typeface="Arial" pitchFamily="34" charset="0"/>
              <a:cs typeface="Arial" pitchFamily="34" charset="0"/>
            </a:endParaRPr>
          </a:p>
          <a:p>
            <a:pPr marL="342900" indent="-342900" algn="l">
              <a:defRPr/>
            </a:pPr>
            <a:endParaRPr lang="ru-RU" sz="800" dirty="0">
              <a:latin typeface="Arial" pitchFamily="34" charset="0"/>
              <a:cs typeface="Arial" pitchFamily="34" charset="0"/>
            </a:endParaRPr>
          </a:p>
          <a:p>
            <a:pPr marL="342900" indent="-342900" algn="l">
              <a:defRPr/>
            </a:pPr>
            <a:endParaRPr lang="ru-RU" sz="2000" b="1" dirty="0">
              <a:latin typeface="Arial" pitchFamily="34" charset="0"/>
              <a:cs typeface="Arial" pitchFamily="34" charset="0"/>
            </a:endParaRPr>
          </a:p>
          <a:p>
            <a:pPr marL="342900" indent="-342900" algn="l">
              <a:defRPr/>
            </a:pPr>
            <a:endParaRPr lang="ru-RU" sz="2000" b="1" dirty="0">
              <a:latin typeface="Arial" pitchFamily="34" charset="0"/>
              <a:cs typeface="Arial" pitchFamily="34" charset="0"/>
            </a:endParaRPr>
          </a:p>
          <a:p>
            <a:pPr marL="342900" indent="-342900" eaLnBrk="0" hangingPunct="0">
              <a:defRPr/>
            </a:pPr>
            <a:endParaRPr lang="ru-RU" sz="2200" dirty="0">
              <a:latin typeface="Arial" charset="0"/>
            </a:endParaRPr>
          </a:p>
        </p:txBody>
      </p:sp>
      <p:pic>
        <p:nvPicPr>
          <p:cNvPr id="6150" name="Содержимое 4" descr="00 4.jpg"/>
          <p:cNvPicPr>
            <a:picLocks noGrp="1" noChangeAspect="1"/>
          </p:cNvPicPr>
          <p:nvPr>
            <p:ph idx="1"/>
          </p:nvPr>
        </p:nvPicPr>
        <p:blipFill>
          <a:blip r:embed="rId3"/>
          <a:srcRect l="7161" r="5461"/>
          <a:stretch>
            <a:fillRect/>
          </a:stretch>
        </p:blipFill>
        <p:spPr>
          <a:xfrm>
            <a:off x="714375" y="4000500"/>
            <a:ext cx="3521075" cy="2643188"/>
          </a:xfrm>
        </p:spPr>
      </p:pic>
      <p:sp>
        <p:nvSpPr>
          <p:cNvPr id="6151" name="TextBox 10"/>
          <p:cNvSpPr txBox="1">
            <a:spLocks noChangeArrowheads="1"/>
          </p:cNvSpPr>
          <p:nvPr/>
        </p:nvSpPr>
        <p:spPr bwMode="auto">
          <a:xfrm>
            <a:off x="6357938" y="2357438"/>
            <a:ext cx="2214562" cy="369887"/>
          </a:xfrm>
          <a:prstGeom prst="rect">
            <a:avLst/>
          </a:prstGeom>
          <a:noFill/>
          <a:ln w="9525">
            <a:noFill/>
            <a:miter lim="800000"/>
            <a:headEnd/>
            <a:tailEnd/>
          </a:ln>
        </p:spPr>
        <p:txBody>
          <a:bodyPr>
            <a:spAutoFit/>
          </a:bodyPr>
          <a:lstStyle/>
          <a:p>
            <a:r>
              <a:rPr lang="en-US"/>
              <a:t> </a:t>
            </a:r>
            <a:endParaRPr lang="ru-RU"/>
          </a:p>
        </p:txBody>
      </p:sp>
      <p:pic>
        <p:nvPicPr>
          <p:cNvPr id="6152" name="Содержимое 3" descr="00 1.jpg"/>
          <p:cNvPicPr>
            <a:picLocks noChangeAspect="1"/>
          </p:cNvPicPr>
          <p:nvPr/>
        </p:nvPicPr>
        <p:blipFill>
          <a:blip r:embed="rId4"/>
          <a:srcRect/>
          <a:stretch>
            <a:fillRect/>
          </a:stretch>
        </p:blipFill>
        <p:spPr bwMode="auto">
          <a:xfrm>
            <a:off x="4643438" y="3786188"/>
            <a:ext cx="3938587" cy="2862262"/>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044EA492-12D4-4C6E-A52F-C02B32240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214312"/>
            <a:ext cx="1383912" cy="14326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28625"/>
            <a:ext cx="9144000" cy="1716088"/>
          </a:xfrm>
          <a:prstGeom prst="rect">
            <a:avLst/>
          </a:prstGeom>
        </p:spPr>
        <p:txBody>
          <a:bodyPr>
            <a:spAutoFit/>
          </a:bodyPr>
          <a:lstStyle/>
          <a:p>
            <a:pPr>
              <a:defRPr/>
            </a:pPr>
            <a:r>
              <a:rPr lang="ru-RU" sz="2800" dirty="0">
                <a:solidFill>
                  <a:srgbClr val="FF0000"/>
                </a:solidFill>
                <a:latin typeface="Arial Black" pitchFamily="34" charset="0"/>
                <a:cs typeface="Arial" pitchFamily="34" charset="0"/>
              </a:rPr>
              <a:t>               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1050" dirty="0">
                <a:latin typeface="Arial Black" pitchFamily="34" charset="0"/>
              </a:rPr>
            </a:br>
            <a:br>
              <a:rPr lang="ru-RU" sz="1050" dirty="0">
                <a:latin typeface="Arial Black" pitchFamily="34" charset="0"/>
              </a:rPr>
            </a:br>
            <a:br>
              <a:rPr lang="ru-RU" sz="1050" dirty="0">
                <a:latin typeface="Arial Black" pitchFamily="34" charset="0"/>
              </a:rPr>
            </a:br>
            <a:br>
              <a:rPr lang="ru-RU" sz="1050" dirty="0">
                <a:latin typeface="Arial Black" pitchFamily="34" charset="0"/>
              </a:rPr>
            </a:br>
            <a:r>
              <a:rPr lang="ru-RU" dirty="0">
                <a:latin typeface="Arial Black" pitchFamily="34" charset="0"/>
              </a:rPr>
              <a:t>*  *  *  *  *  *  *  *  *  *  *  *  *  *  *  *  *  *  *  *  *  *  *  *  *  *  *  *  *  *  *  * </a:t>
            </a:r>
            <a:endParaRPr lang="ru-RU" dirty="0"/>
          </a:p>
        </p:txBody>
      </p:sp>
      <p:sp>
        <p:nvSpPr>
          <p:cNvPr id="7173" name="Прямоугольник 8"/>
          <p:cNvSpPr>
            <a:spLocks noChangeArrowheads="1"/>
          </p:cNvSpPr>
          <p:nvPr/>
        </p:nvSpPr>
        <p:spPr bwMode="auto">
          <a:xfrm>
            <a:off x="285750" y="2143125"/>
            <a:ext cx="7143750" cy="4032250"/>
          </a:xfrm>
          <a:prstGeom prst="rect">
            <a:avLst/>
          </a:prstGeom>
          <a:noFill/>
          <a:ln w="9525">
            <a:noFill/>
            <a:miter lim="800000"/>
            <a:headEnd/>
            <a:tailEnd/>
          </a:ln>
        </p:spPr>
        <p:txBody>
          <a:bodyPr>
            <a:spAutoFit/>
          </a:bodyPr>
          <a:lstStyle/>
          <a:p>
            <a:pPr marL="457200" indent="-457200" algn="l"/>
            <a:r>
              <a:rPr lang="ru-RU" sz="2000" b="1">
                <a:latin typeface="Arial" charset="0"/>
                <a:cs typeface="Arial" charset="0"/>
              </a:rPr>
              <a:t>3) </a:t>
            </a:r>
            <a:r>
              <a:rPr lang="ru-RU" sz="2400" b="1">
                <a:latin typeface="Arial" charset="0"/>
                <a:cs typeface="Arial" charset="0"/>
              </a:rPr>
              <a:t>Веревка (не менее 10 м) с «живой» петлей;</a:t>
            </a:r>
            <a:endParaRPr lang="en-US" sz="2400" b="1">
              <a:latin typeface="Arial" charset="0"/>
              <a:cs typeface="Arial" charset="0"/>
            </a:endParaRPr>
          </a:p>
          <a:p>
            <a:pPr marL="457200" indent="-457200" algn="l"/>
            <a:endParaRPr lang="en-US" sz="2400" b="1">
              <a:latin typeface="Arial" charset="0"/>
              <a:cs typeface="Arial" charset="0"/>
            </a:endParaRPr>
          </a:p>
          <a:p>
            <a:pPr marL="457200" indent="-457200" algn="l"/>
            <a:r>
              <a:rPr lang="ru-RU" sz="2400" b="1">
                <a:latin typeface="Arial" charset="0"/>
                <a:cs typeface="Arial" charset="0"/>
              </a:rPr>
              <a:t>4) Шест  длиной  2 - 3 метра; </a:t>
            </a:r>
            <a:endParaRPr lang="en-US" sz="2400" b="1">
              <a:latin typeface="Arial" charset="0"/>
              <a:cs typeface="Arial" charset="0"/>
            </a:endParaRPr>
          </a:p>
          <a:p>
            <a:pPr marL="457200" indent="-457200" algn="l"/>
            <a:endParaRPr lang="en-US" sz="2000" b="1">
              <a:latin typeface="Arial" charset="0"/>
              <a:cs typeface="Arial" charset="0"/>
            </a:endParaRPr>
          </a:p>
          <a:p>
            <a:pPr marL="457200" indent="-457200" algn="l"/>
            <a:endParaRPr lang="ru-RU" sz="2000" b="1">
              <a:latin typeface="Arial" charset="0"/>
              <a:cs typeface="Arial" charset="0"/>
            </a:endParaRPr>
          </a:p>
          <a:p>
            <a:pPr marL="457200" indent="-457200" algn="l"/>
            <a:endParaRPr lang="ru-RU" sz="2000" b="1">
              <a:latin typeface="Arial" charset="0"/>
              <a:cs typeface="Arial" charset="0"/>
            </a:endParaRPr>
          </a:p>
          <a:p>
            <a:pPr marL="457200" indent="-457200" algn="l"/>
            <a:r>
              <a:rPr lang="ru-RU" sz="2000" b="1">
                <a:latin typeface="Arial" charset="0"/>
                <a:cs typeface="Arial" charset="0"/>
              </a:rPr>
              <a:t>5)  </a:t>
            </a:r>
            <a:r>
              <a:rPr lang="ru-RU" sz="2400" b="1">
                <a:latin typeface="Arial" charset="0"/>
                <a:cs typeface="Arial" charset="0"/>
              </a:rPr>
              <a:t> Пешня </a:t>
            </a:r>
          </a:p>
          <a:p>
            <a:pPr marL="457200" indent="-457200" algn="l"/>
            <a:r>
              <a:rPr lang="en-US" sz="2000" b="1">
                <a:latin typeface="Arial" charset="0"/>
                <a:cs typeface="Arial" charset="0"/>
              </a:rPr>
              <a:t>                      </a:t>
            </a:r>
            <a:r>
              <a:rPr lang="ru-RU" sz="2000" b="1">
                <a:latin typeface="Arial" charset="0"/>
                <a:cs typeface="Arial" charset="0"/>
              </a:rPr>
              <a:t>   </a:t>
            </a:r>
            <a:r>
              <a:rPr lang="en-US" sz="2000" b="1">
                <a:latin typeface="Arial" charset="0"/>
                <a:cs typeface="Arial" charset="0"/>
              </a:rPr>
              <a:t>(</a:t>
            </a:r>
            <a:r>
              <a:rPr lang="ru-RU" sz="2000" b="1">
                <a:latin typeface="Arial" charset="0"/>
                <a:cs typeface="Arial" charset="0"/>
              </a:rPr>
              <a:t>состоит из </a:t>
            </a:r>
          </a:p>
          <a:p>
            <a:pPr marL="457200" indent="-457200" algn="l"/>
            <a:r>
              <a:rPr lang="en-US" sz="2000" b="1">
                <a:latin typeface="Arial" charset="0"/>
                <a:cs typeface="Arial" charset="0"/>
              </a:rPr>
              <a:t>             </a:t>
            </a:r>
            <a:r>
              <a:rPr lang="ru-RU" sz="2000" b="1">
                <a:latin typeface="Arial" charset="0"/>
                <a:cs typeface="Arial" charset="0"/>
              </a:rPr>
              <a:t>   металлического</a:t>
            </a:r>
          </a:p>
          <a:p>
            <a:pPr marL="457200" indent="-457200" algn="l"/>
            <a:r>
              <a:rPr lang="en-US" sz="2000" b="1">
                <a:latin typeface="Arial" charset="0"/>
                <a:cs typeface="Arial" charset="0"/>
              </a:rPr>
              <a:t>          </a:t>
            </a:r>
            <a:r>
              <a:rPr lang="ru-RU" sz="2000" b="1">
                <a:latin typeface="Arial" charset="0"/>
                <a:cs typeface="Arial" charset="0"/>
              </a:rPr>
              <a:t>   </a:t>
            </a:r>
            <a:r>
              <a:rPr lang="en-US" sz="2000" b="1">
                <a:latin typeface="Arial" charset="0"/>
                <a:cs typeface="Arial" charset="0"/>
              </a:rPr>
              <a:t> </a:t>
            </a:r>
            <a:r>
              <a:rPr lang="ru-RU" sz="2000" b="1">
                <a:latin typeface="Arial" charset="0"/>
                <a:cs typeface="Arial" charset="0"/>
              </a:rPr>
              <a:t>четырехгранного </a:t>
            </a:r>
          </a:p>
          <a:p>
            <a:pPr marL="457200" indent="-457200" algn="l"/>
            <a:r>
              <a:rPr lang="ru-RU" sz="2000" b="1">
                <a:latin typeface="Arial" charset="0"/>
                <a:cs typeface="Arial" charset="0"/>
              </a:rPr>
              <a:t>  заостренного стержня с </a:t>
            </a:r>
          </a:p>
          <a:p>
            <a:pPr marL="457200" indent="-457200" algn="l"/>
            <a:r>
              <a:rPr lang="ru-RU" sz="2000" b="1">
                <a:latin typeface="Arial" charset="0"/>
                <a:cs typeface="Arial" charset="0"/>
              </a:rPr>
              <a:t>  деревянной рукояткой).</a:t>
            </a:r>
          </a:p>
        </p:txBody>
      </p:sp>
      <p:pic>
        <p:nvPicPr>
          <p:cNvPr id="7174" name="Содержимое 18" descr="003b.jpg"/>
          <p:cNvPicPr>
            <a:picLocks noChangeAspect="1"/>
          </p:cNvPicPr>
          <p:nvPr/>
        </p:nvPicPr>
        <p:blipFill>
          <a:blip r:embed="rId2"/>
          <a:srcRect l="53258" t="39090" r="28398" b="24646"/>
          <a:stretch>
            <a:fillRect/>
          </a:stretch>
        </p:blipFill>
        <p:spPr bwMode="auto">
          <a:xfrm>
            <a:off x="4786313" y="3286125"/>
            <a:ext cx="1717675" cy="3357563"/>
          </a:xfrm>
          <a:prstGeom prst="rect">
            <a:avLst/>
          </a:prstGeom>
          <a:noFill/>
          <a:ln w="38100">
            <a:solidFill>
              <a:srgbClr val="FFCCFF"/>
            </a:solidFill>
            <a:miter lim="800000"/>
            <a:headEnd/>
            <a:tailEnd/>
          </a:ln>
        </p:spPr>
      </p:pic>
      <p:pic>
        <p:nvPicPr>
          <p:cNvPr id="7175" name="Содержимое 18" descr="003b.jpg"/>
          <p:cNvPicPr>
            <a:picLocks noChangeAspect="1"/>
          </p:cNvPicPr>
          <p:nvPr/>
        </p:nvPicPr>
        <p:blipFill>
          <a:blip r:embed="rId2"/>
          <a:srcRect l="28951" t="9795" r="28398" b="24646"/>
          <a:stretch>
            <a:fillRect/>
          </a:stretch>
        </p:blipFill>
        <p:spPr bwMode="auto">
          <a:xfrm>
            <a:off x="6643688" y="3286125"/>
            <a:ext cx="2214562" cy="3365500"/>
          </a:xfrm>
          <a:prstGeom prst="rect">
            <a:avLst/>
          </a:prstGeom>
          <a:noFill/>
          <a:ln w="38100">
            <a:solidFill>
              <a:srgbClr val="FFCCFF"/>
            </a:solidFill>
            <a:miter lim="800000"/>
            <a:headEnd/>
            <a:tailEnd/>
          </a:ln>
        </p:spPr>
      </p:pic>
      <p:sp>
        <p:nvSpPr>
          <p:cNvPr id="21" name="Стрелка вправо 20"/>
          <p:cNvSpPr/>
          <p:nvPr/>
        </p:nvSpPr>
        <p:spPr bwMode="auto">
          <a:xfrm>
            <a:off x="3786188" y="4286250"/>
            <a:ext cx="1714500" cy="2286000"/>
          </a:xfrm>
          <a:prstGeom prst="rightArrow">
            <a:avLst>
              <a:gd name="adj1" fmla="val 70258"/>
              <a:gd name="adj2" fmla="val 61966"/>
            </a:avLst>
          </a:prstGeom>
          <a:solidFill>
            <a:schemeClr val="bg2">
              <a:lumMod val="50000"/>
              <a:lumOff val="50000"/>
            </a:schemeClr>
          </a:solidFill>
          <a:ln w="76200" cap="flat" cmpd="sng" algn="ctr">
            <a:solidFill>
              <a:srgbClr val="FF99FF"/>
            </a:solidFill>
            <a:prstDash val="solid"/>
            <a:round/>
            <a:headEnd type="none" w="med" len="med"/>
            <a:tailEnd type="none" w="med" len="med"/>
          </a:ln>
          <a:effectLst/>
        </p:spPr>
        <p:txBody>
          <a:bodyPr/>
          <a:lstStyle/>
          <a:p>
            <a:pPr>
              <a:defRPr/>
            </a:pPr>
            <a:endParaRPr lang="ru-RU"/>
          </a:p>
        </p:txBody>
      </p:sp>
      <p:pic>
        <p:nvPicPr>
          <p:cNvPr id="3" name="Рисунок 2">
            <a:extLst>
              <a:ext uri="{FF2B5EF4-FFF2-40B4-BE49-F238E27FC236}">
                <a16:creationId xmlns:a16="http://schemas.microsoft.com/office/drawing/2014/main" id="{6A504336-8906-4CB1-A5B0-CD5A91AD2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96116"/>
            <a:ext cx="1383912" cy="14326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250825" y="620713"/>
            <a:ext cx="8642350" cy="1143000"/>
          </a:xfrm>
        </p:spPr>
        <p:txBody>
          <a:bodyPr/>
          <a:lstStyle/>
          <a:p>
            <a:pPr eaLnBrk="1" hangingPunct="1">
              <a:defRPr/>
            </a:pPr>
            <a:r>
              <a:rPr lang="ru-RU" sz="2800" dirty="0"/>
              <a:t>               </a:t>
            </a:r>
            <a:r>
              <a:rPr lang="ru-RU" sz="2800" dirty="0">
                <a:solidFill>
                  <a:srgbClr val="FF0000"/>
                </a:solidFill>
                <a:latin typeface="Arial Black" pitchFamily="34" charset="0"/>
                <a:cs typeface="Arial" pitchFamily="34" charset="0"/>
              </a:rPr>
              <a:t>Меры безопасности </a:t>
            </a:r>
            <a:br>
              <a:rPr lang="ru-RU" sz="2800" dirty="0">
                <a:solidFill>
                  <a:srgbClr val="FF0000"/>
                </a:solidFill>
                <a:latin typeface="Arial Black" pitchFamily="34" charset="0"/>
                <a:cs typeface="Arial" pitchFamily="34" charset="0"/>
              </a:rPr>
            </a:br>
            <a:r>
              <a:rPr lang="ru-RU" sz="2800" dirty="0">
                <a:solidFill>
                  <a:srgbClr val="FF0000"/>
                </a:solidFill>
                <a:latin typeface="Arial Black" pitchFamily="34" charset="0"/>
                <a:cs typeface="Arial" pitchFamily="34" charset="0"/>
              </a:rPr>
              <a:t>            и правила поведения на льду </a:t>
            </a:r>
            <a:br>
              <a:rPr lang="ru-RU" sz="2800" dirty="0"/>
            </a:br>
            <a:br>
              <a:rPr lang="ru-RU" sz="1000" dirty="0"/>
            </a:br>
            <a:br>
              <a:rPr lang="ru-RU" sz="1000" dirty="0"/>
            </a:br>
            <a:br>
              <a:rPr lang="ru-RU" sz="1000" dirty="0"/>
            </a:br>
            <a:br>
              <a:rPr lang="ru-RU" sz="1000" dirty="0"/>
            </a:br>
            <a:r>
              <a:rPr lang="ru-RU" sz="1600" dirty="0"/>
              <a:t>*  *  *  *  *  *  *  *  *  *  *  *  *  *  *  *  *  *  *  *  *  *  *  *  *  *  *  *  *  *  *  *  *  *  *  *  *  *  *  *  *  *</a:t>
            </a:r>
          </a:p>
        </p:txBody>
      </p:sp>
      <p:pic>
        <p:nvPicPr>
          <p:cNvPr id="8197" name="Picture 10"/>
          <p:cNvPicPr>
            <a:picLocks noChangeAspect="1" noChangeArrowheads="1"/>
          </p:cNvPicPr>
          <p:nvPr/>
        </p:nvPicPr>
        <p:blipFill>
          <a:blip r:embed="rId2">
            <a:lum contrast="48000"/>
          </a:blip>
          <a:srcRect l="2403" t="3648" r="2821" b="2855"/>
          <a:stretch>
            <a:fillRect/>
          </a:stretch>
        </p:blipFill>
        <p:spPr bwMode="auto">
          <a:xfrm>
            <a:off x="1785938" y="2000250"/>
            <a:ext cx="5691187" cy="3387725"/>
          </a:xfrm>
          <a:prstGeom prst="rect">
            <a:avLst/>
          </a:prstGeom>
          <a:noFill/>
          <a:ln w="9525">
            <a:noFill/>
            <a:miter lim="800000"/>
            <a:headEnd/>
            <a:tailEnd/>
          </a:ln>
        </p:spPr>
      </p:pic>
      <p:sp>
        <p:nvSpPr>
          <p:cNvPr id="8199" name="Rectangle 9"/>
          <p:cNvSpPr>
            <a:spLocks noChangeArrowheads="1"/>
          </p:cNvSpPr>
          <p:nvPr/>
        </p:nvSpPr>
        <p:spPr bwMode="auto">
          <a:xfrm>
            <a:off x="0" y="5410200"/>
            <a:ext cx="9144000" cy="1277938"/>
          </a:xfrm>
          <a:prstGeom prst="rect">
            <a:avLst/>
          </a:prstGeom>
          <a:noFill/>
          <a:ln w="9525">
            <a:noFill/>
            <a:miter lim="800000"/>
            <a:headEnd/>
            <a:tailEnd/>
          </a:ln>
        </p:spPr>
        <p:txBody>
          <a:bodyPr anchor="ctr">
            <a:spAutoFit/>
          </a:bodyPr>
          <a:lstStyle/>
          <a:p>
            <a:r>
              <a:rPr lang="ru-RU" sz="2000" b="1">
                <a:solidFill>
                  <a:srgbClr val="FF99FF"/>
                </a:solidFill>
                <a:latin typeface="Arial Black" pitchFamily="34" charset="0"/>
                <a:cs typeface="Arial" charset="0"/>
              </a:rPr>
              <a:t>П О М Н И Т Е ! </a:t>
            </a:r>
          </a:p>
          <a:p>
            <a:pPr>
              <a:lnSpc>
                <a:spcPct val="150000"/>
              </a:lnSpc>
            </a:pPr>
            <a:r>
              <a:rPr lang="ru-RU" sz="1900" b="1">
                <a:latin typeface="Arial" charset="0"/>
                <a:cs typeface="Arial" charset="0"/>
              </a:rPr>
              <a:t>МЕСТА   ДЛЯ   ПЕРЕХОДА   ВОДОЁМОВ  ПО  ЛЬДУ</a:t>
            </a:r>
          </a:p>
          <a:p>
            <a:pPr>
              <a:lnSpc>
                <a:spcPct val="150000"/>
              </a:lnSpc>
            </a:pPr>
            <a:r>
              <a:rPr lang="ru-RU" sz="1900" b="1">
                <a:latin typeface="Arial" charset="0"/>
                <a:cs typeface="Arial" charset="0"/>
              </a:rPr>
              <a:t>СПЕЦИАЛЬНО   ОБОЗНАЧАЮТСЯ   И   ПОСТОЯННО КОНТРОЛИРУЮТСЯ!</a:t>
            </a:r>
            <a:r>
              <a:rPr lang="ru-RU" sz="1900">
                <a:latin typeface="Arial" charset="0"/>
                <a:cs typeface="Arial" charset="0"/>
              </a:rPr>
              <a:t> </a:t>
            </a:r>
          </a:p>
        </p:txBody>
      </p:sp>
      <p:sp>
        <p:nvSpPr>
          <p:cNvPr id="8200" name="TextBox 9"/>
          <p:cNvSpPr txBox="1">
            <a:spLocks noChangeArrowheads="1"/>
          </p:cNvSpPr>
          <p:nvPr/>
        </p:nvSpPr>
        <p:spPr bwMode="auto">
          <a:xfrm>
            <a:off x="3929063" y="2000250"/>
            <a:ext cx="1928812" cy="523875"/>
          </a:xfrm>
          <a:prstGeom prst="rect">
            <a:avLst/>
          </a:prstGeom>
          <a:solidFill>
            <a:srgbClr val="FFFF00"/>
          </a:solidFill>
          <a:ln w="12700">
            <a:solidFill>
              <a:schemeClr val="bg2"/>
            </a:solidFill>
            <a:miter lim="800000"/>
            <a:headEnd/>
            <a:tailEnd/>
          </a:ln>
        </p:spPr>
        <p:txBody>
          <a:bodyPr>
            <a:spAutoFit/>
          </a:bodyPr>
          <a:lstStyle/>
          <a:p>
            <a:r>
              <a:rPr lang="ru-RU" sz="1400" b="1">
                <a:solidFill>
                  <a:srgbClr val="C00000"/>
                </a:solidFill>
                <a:latin typeface="Arial" charset="0"/>
                <a:cs typeface="Arial" charset="0"/>
              </a:rPr>
              <a:t>Переход по льду разрешен</a:t>
            </a:r>
          </a:p>
        </p:txBody>
      </p:sp>
      <p:pic>
        <p:nvPicPr>
          <p:cNvPr id="3" name="Рисунок 2">
            <a:extLst>
              <a:ext uri="{FF2B5EF4-FFF2-40B4-BE49-F238E27FC236}">
                <a16:creationId xmlns:a16="http://schemas.microsoft.com/office/drawing/2014/main" id="{ECB5298C-30C0-4985-AAC1-10AB31E32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26" y="169862"/>
            <a:ext cx="1383912" cy="1432684"/>
          </a:xfrm>
          <a:prstGeom prst="rect">
            <a:avLst/>
          </a:prstGeom>
        </p:spPr>
      </p:pic>
    </p:spTree>
  </p:cSld>
  <p:clrMapOvr>
    <a:masterClrMapping/>
  </p:clrMapOvr>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3910</TotalTime>
  <Words>1603</Words>
  <Application>Microsoft Office PowerPoint</Application>
  <PresentationFormat>Экран (4:3)</PresentationFormat>
  <Paragraphs>290</Paragraphs>
  <Slides>50</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50</vt:i4>
      </vt:variant>
    </vt:vector>
  </HeadingPairs>
  <TitlesOfParts>
    <vt:vector size="57" baseType="lpstr">
      <vt:lpstr>Arial</vt:lpstr>
      <vt:lpstr>Arial Black</vt:lpstr>
      <vt:lpstr>Arial EK KZ</vt:lpstr>
      <vt:lpstr>Calibri</vt:lpstr>
      <vt:lpstr>Garamond</vt:lpstr>
      <vt:lpstr>Wingdings</vt:lpstr>
      <vt:lpstr>Течение</vt:lpstr>
      <vt:lpstr>Презентация PowerPoint</vt:lpstr>
      <vt:lpstr>Презентация PowerPoint</vt:lpstr>
      <vt:lpstr>                Меры безопасности                  и правила поведения на льду      *  *  *  *  *  *  *  *  *  *  *  *  *  *  *  *  *  *  *  *  *  *  *  *  *  *  *  *  *  *  *  *  *  *</vt:lpstr>
      <vt:lpstr>                Меры безопасности                  и правила поведения на льду      *  *  *  *  *  *  *  *  *  *  *  *  *  *  *  *  *  *  *  *  *  *  *  *  *  *  *  *  *  *  *  *  *  *</vt:lpstr>
      <vt:lpstr>Презентация PowerPoint</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  </vt:lpstr>
      <vt:lpstr>Презентация PowerPoint</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Презентация PowerPoint</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                </vt:lpstr>
      <vt:lpstr>Презентация PowerPoint</vt:lpstr>
      <vt:lpstr>Презентация PowerPoint</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                </vt:lpstr>
      <vt:lpstr>               Меры безопасности              и правила поведения на льду    *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Презентация PowerPoint</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  *</vt:lpstr>
      <vt:lpstr>                 Меры безопасности              и правила поведения на льду     *  *  *  *  *  *  *  *  *  *  *  *  *  *  *  *  *  *  *  *  *  *  *  *  *  *  *  *  *  *  *  *  *  *  *  *  *  *  *  *  *</vt:lpstr>
      <vt:lpstr>                 Меры безопасности              и правила поведения на льду     *  *  *  *  *  *  *  *  *  *  *  *  *  *  *  *  *  *  *  *  *  *  *  *  *  *  *  *  *  *  *  *  *  *  *  *  *  *  *  *  *</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поведения на льду  Оказание помощи   уметь их правильно применять. </dc:title>
  <dc:creator>Admin</dc:creator>
  <cp:lastModifiedBy>Андрей</cp:lastModifiedBy>
  <cp:revision>257</cp:revision>
  <dcterms:created xsi:type="dcterms:W3CDTF">2009-12-06T17:50:40Z</dcterms:created>
  <dcterms:modified xsi:type="dcterms:W3CDTF">2019-02-24T11:44:42Z</dcterms:modified>
</cp:coreProperties>
</file>